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7"/>
  </p:notesMasterIdLst>
  <p:sldIdLst>
    <p:sldId id="283" r:id="rId4"/>
    <p:sldId id="284" r:id="rId5"/>
    <p:sldId id="282" r:id="rId6"/>
    <p:sldId id="257" r:id="rId7"/>
    <p:sldId id="258" r:id="rId8"/>
    <p:sldId id="259" r:id="rId9"/>
    <p:sldId id="275" r:id="rId10"/>
    <p:sldId id="261" r:id="rId11"/>
    <p:sldId id="262" r:id="rId12"/>
    <p:sldId id="263" r:id="rId13"/>
    <p:sldId id="264" r:id="rId14"/>
    <p:sldId id="265" r:id="rId15"/>
    <p:sldId id="266" r:id="rId16"/>
    <p:sldId id="267" r:id="rId17"/>
    <p:sldId id="268" r:id="rId18"/>
    <p:sldId id="276" r:id="rId19"/>
    <p:sldId id="277" r:id="rId20"/>
    <p:sldId id="279" r:id="rId21"/>
    <p:sldId id="269" r:id="rId22"/>
    <p:sldId id="271" r:id="rId23"/>
    <p:sldId id="272" r:id="rId24"/>
    <p:sldId id="273" r:id="rId25"/>
    <p:sldId id="27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1122" y="16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7B5052-A137-46AE-98C1-8F1C3D019DCB}" type="doc">
      <dgm:prSet loTypeId="urn:microsoft.com/office/officeart/2005/8/layout/venn1" loCatId="relationship" qsTypeId="urn:microsoft.com/office/officeart/2005/8/quickstyle/simple1" qsCatId="simple" csTypeId="urn:microsoft.com/office/officeart/2005/8/colors/accent5_5" csCatId="accent5" phldr="1"/>
      <dgm:spPr/>
      <dgm:t>
        <a:bodyPr/>
        <a:lstStyle/>
        <a:p>
          <a:endParaRPr lang="en-US"/>
        </a:p>
      </dgm:t>
    </dgm:pt>
    <dgm:pt modelId="{385F4AC8-D735-4062-824F-438BB5D623C9}">
      <dgm:prSet phldrT="[Text]"/>
      <dgm:spPr/>
      <dgm:t>
        <a:bodyPr/>
        <a:lstStyle/>
        <a:p>
          <a:r>
            <a:rPr lang="en-US" dirty="0" smtClean="0"/>
            <a:t>understanding</a:t>
          </a:r>
          <a:endParaRPr lang="en-US" dirty="0"/>
        </a:p>
      </dgm:t>
    </dgm:pt>
    <dgm:pt modelId="{4A577ECC-872F-493B-B64C-57A9BE349100}" type="parTrans" cxnId="{F72B6F96-6D7F-43BF-BF65-C16F3E8A6EFD}">
      <dgm:prSet/>
      <dgm:spPr/>
      <dgm:t>
        <a:bodyPr/>
        <a:lstStyle/>
        <a:p>
          <a:endParaRPr lang="en-US"/>
        </a:p>
      </dgm:t>
    </dgm:pt>
    <dgm:pt modelId="{15308B4A-EC67-426A-A947-8E202F8614DC}" type="sibTrans" cxnId="{F72B6F96-6D7F-43BF-BF65-C16F3E8A6EFD}">
      <dgm:prSet/>
      <dgm:spPr/>
      <dgm:t>
        <a:bodyPr/>
        <a:lstStyle/>
        <a:p>
          <a:endParaRPr lang="en-US"/>
        </a:p>
      </dgm:t>
    </dgm:pt>
    <dgm:pt modelId="{63B2884D-6E7F-454E-83FB-B015732F309D}">
      <dgm:prSet phldrT="[Text]"/>
      <dgm:spPr/>
      <dgm:t>
        <a:bodyPr/>
        <a:lstStyle/>
        <a:p>
          <a:r>
            <a:rPr lang="en-US" dirty="0" smtClean="0"/>
            <a:t>    relationship</a:t>
          </a:r>
          <a:endParaRPr lang="en-US" dirty="0"/>
        </a:p>
      </dgm:t>
    </dgm:pt>
    <dgm:pt modelId="{C468193F-5A37-4F4F-AB06-416389208F5F}" type="parTrans" cxnId="{D1DF37A6-6257-4F06-BD54-D2220D9867CA}">
      <dgm:prSet/>
      <dgm:spPr/>
      <dgm:t>
        <a:bodyPr/>
        <a:lstStyle/>
        <a:p>
          <a:endParaRPr lang="en-US"/>
        </a:p>
      </dgm:t>
    </dgm:pt>
    <dgm:pt modelId="{7C3F810D-EAF4-42A6-88D0-C118980BE909}" type="sibTrans" cxnId="{D1DF37A6-6257-4F06-BD54-D2220D9867CA}">
      <dgm:prSet/>
      <dgm:spPr/>
      <dgm:t>
        <a:bodyPr/>
        <a:lstStyle/>
        <a:p>
          <a:endParaRPr lang="en-US"/>
        </a:p>
      </dgm:t>
    </dgm:pt>
    <dgm:pt modelId="{3D3BB026-5FF4-40E4-AD39-3CD91936EDFE}">
      <dgm:prSet phldrT="[Text]"/>
      <dgm:spPr/>
      <dgm:t>
        <a:bodyPr/>
        <a:lstStyle/>
        <a:p>
          <a:r>
            <a:rPr lang="en-US" dirty="0" smtClean="0"/>
            <a:t>communication</a:t>
          </a:r>
          <a:endParaRPr lang="en-US" dirty="0"/>
        </a:p>
      </dgm:t>
    </dgm:pt>
    <dgm:pt modelId="{471AD7DE-B379-42EB-A0CC-4E501D4C5DE4}" type="parTrans" cxnId="{3D488F01-A4DD-4F98-96F9-3A9C5282ECE6}">
      <dgm:prSet/>
      <dgm:spPr/>
      <dgm:t>
        <a:bodyPr/>
        <a:lstStyle/>
        <a:p>
          <a:endParaRPr lang="en-US"/>
        </a:p>
      </dgm:t>
    </dgm:pt>
    <dgm:pt modelId="{7FA10F25-DECF-43C6-B416-D4190963B7EB}" type="sibTrans" cxnId="{3D488F01-A4DD-4F98-96F9-3A9C5282ECE6}">
      <dgm:prSet/>
      <dgm:spPr/>
      <dgm:t>
        <a:bodyPr/>
        <a:lstStyle/>
        <a:p>
          <a:endParaRPr lang="en-US"/>
        </a:p>
      </dgm:t>
    </dgm:pt>
    <dgm:pt modelId="{B6D420F7-91D3-4272-AC6D-5BD3A41058EB}">
      <dgm:prSet phldrT="[Text]"/>
      <dgm:spPr/>
      <dgm:t>
        <a:bodyPr/>
        <a:lstStyle/>
        <a:p>
          <a:r>
            <a:rPr lang="en-US" dirty="0" smtClean="0"/>
            <a:t>physical</a:t>
          </a:r>
          <a:endParaRPr lang="en-US" dirty="0"/>
        </a:p>
      </dgm:t>
    </dgm:pt>
    <dgm:pt modelId="{0E2080E7-FD77-4A5D-9566-8B0545F3C437}" type="parTrans" cxnId="{965D9579-E77B-4362-BB2F-9DDC560B4097}">
      <dgm:prSet/>
      <dgm:spPr/>
      <dgm:t>
        <a:bodyPr/>
        <a:lstStyle/>
        <a:p>
          <a:endParaRPr lang="en-US"/>
        </a:p>
      </dgm:t>
    </dgm:pt>
    <dgm:pt modelId="{4BF01E34-A2EF-4CD5-80FB-794AFDA52F6F}" type="sibTrans" cxnId="{965D9579-E77B-4362-BB2F-9DDC560B4097}">
      <dgm:prSet/>
      <dgm:spPr/>
      <dgm:t>
        <a:bodyPr/>
        <a:lstStyle/>
        <a:p>
          <a:endParaRPr lang="en-US"/>
        </a:p>
      </dgm:t>
    </dgm:pt>
    <dgm:pt modelId="{D15E0214-6C26-4670-B1F5-726D316577F1}">
      <dgm:prSet phldrT="[Text]"/>
      <dgm:spPr/>
      <dgm:t>
        <a:bodyPr/>
        <a:lstStyle/>
        <a:p>
          <a:r>
            <a:rPr lang="en-US" dirty="0" smtClean="0"/>
            <a:t>Sense of self</a:t>
          </a:r>
          <a:endParaRPr lang="en-US" dirty="0"/>
        </a:p>
      </dgm:t>
    </dgm:pt>
    <dgm:pt modelId="{080E2020-5EE2-4D2E-8345-E9240880C915}" type="parTrans" cxnId="{AD50FC66-83E7-460E-8D72-F0CE25AEC9B6}">
      <dgm:prSet/>
      <dgm:spPr/>
      <dgm:t>
        <a:bodyPr/>
        <a:lstStyle/>
        <a:p>
          <a:endParaRPr lang="en-US"/>
        </a:p>
      </dgm:t>
    </dgm:pt>
    <dgm:pt modelId="{2D57D4E0-911F-449D-A135-9615A57B930A}" type="sibTrans" cxnId="{AD50FC66-83E7-460E-8D72-F0CE25AEC9B6}">
      <dgm:prSet/>
      <dgm:spPr/>
      <dgm:t>
        <a:bodyPr/>
        <a:lstStyle/>
        <a:p>
          <a:endParaRPr lang="en-US"/>
        </a:p>
      </dgm:t>
    </dgm:pt>
    <dgm:pt modelId="{E47E1887-B50B-4E0C-8F9D-ACFA5940289A}" type="pres">
      <dgm:prSet presAssocID="{B07B5052-A137-46AE-98C1-8F1C3D019DCB}" presName="compositeShape" presStyleCnt="0">
        <dgm:presLayoutVars>
          <dgm:chMax val="7"/>
          <dgm:dir/>
          <dgm:resizeHandles val="exact"/>
        </dgm:presLayoutVars>
      </dgm:prSet>
      <dgm:spPr/>
      <dgm:t>
        <a:bodyPr/>
        <a:lstStyle/>
        <a:p>
          <a:endParaRPr lang="en-US"/>
        </a:p>
      </dgm:t>
    </dgm:pt>
    <dgm:pt modelId="{4DB986FA-0706-42D8-BF9F-7B4CC89135EF}" type="pres">
      <dgm:prSet presAssocID="{385F4AC8-D735-4062-824F-438BB5D623C9}" presName="circ1" presStyleLbl="vennNode1" presStyleIdx="0" presStyleCnt="5"/>
      <dgm:spPr/>
    </dgm:pt>
    <dgm:pt modelId="{B6E12678-4C65-40D9-A76C-B802DBF38E4D}" type="pres">
      <dgm:prSet presAssocID="{385F4AC8-D735-4062-824F-438BB5D623C9}" presName="circ1Tx" presStyleLbl="revTx" presStyleIdx="0" presStyleCnt="0">
        <dgm:presLayoutVars>
          <dgm:chMax val="0"/>
          <dgm:chPref val="0"/>
          <dgm:bulletEnabled val="1"/>
        </dgm:presLayoutVars>
      </dgm:prSet>
      <dgm:spPr/>
      <dgm:t>
        <a:bodyPr/>
        <a:lstStyle/>
        <a:p>
          <a:endParaRPr lang="en-US"/>
        </a:p>
      </dgm:t>
    </dgm:pt>
    <dgm:pt modelId="{DED9FAF5-688D-4E67-AE4A-7EE7BBE9D15C}" type="pres">
      <dgm:prSet presAssocID="{63B2884D-6E7F-454E-83FB-B015732F309D}" presName="circ2" presStyleLbl="vennNode1" presStyleIdx="1" presStyleCnt="5"/>
      <dgm:spPr/>
    </dgm:pt>
    <dgm:pt modelId="{F3E980F2-D3DB-4CDE-A414-15DD3855D5C6}" type="pres">
      <dgm:prSet presAssocID="{63B2884D-6E7F-454E-83FB-B015732F309D}" presName="circ2Tx" presStyleLbl="revTx" presStyleIdx="0" presStyleCnt="0">
        <dgm:presLayoutVars>
          <dgm:chMax val="0"/>
          <dgm:chPref val="0"/>
          <dgm:bulletEnabled val="1"/>
        </dgm:presLayoutVars>
      </dgm:prSet>
      <dgm:spPr/>
      <dgm:t>
        <a:bodyPr/>
        <a:lstStyle/>
        <a:p>
          <a:endParaRPr lang="en-US"/>
        </a:p>
      </dgm:t>
    </dgm:pt>
    <dgm:pt modelId="{F2F632E3-4057-46F6-BF73-E1606D536398}" type="pres">
      <dgm:prSet presAssocID="{3D3BB026-5FF4-40E4-AD39-3CD91936EDFE}" presName="circ3" presStyleLbl="vennNode1" presStyleIdx="2" presStyleCnt="5"/>
      <dgm:spPr/>
    </dgm:pt>
    <dgm:pt modelId="{E4C428DD-A457-4F1A-97DB-6CCFD614E109}" type="pres">
      <dgm:prSet presAssocID="{3D3BB026-5FF4-40E4-AD39-3CD91936EDFE}" presName="circ3Tx" presStyleLbl="revTx" presStyleIdx="0" presStyleCnt="0">
        <dgm:presLayoutVars>
          <dgm:chMax val="0"/>
          <dgm:chPref val="0"/>
          <dgm:bulletEnabled val="1"/>
        </dgm:presLayoutVars>
      </dgm:prSet>
      <dgm:spPr/>
      <dgm:t>
        <a:bodyPr/>
        <a:lstStyle/>
        <a:p>
          <a:endParaRPr lang="en-US"/>
        </a:p>
      </dgm:t>
    </dgm:pt>
    <dgm:pt modelId="{C289CF3F-2C7A-4D08-9B18-F5469D2E2667}" type="pres">
      <dgm:prSet presAssocID="{D15E0214-6C26-4670-B1F5-726D316577F1}" presName="circ4" presStyleLbl="vennNode1" presStyleIdx="3" presStyleCnt="5"/>
      <dgm:spPr/>
    </dgm:pt>
    <dgm:pt modelId="{8E28CDCD-5A47-4AC4-8C1F-38AC09F710C1}" type="pres">
      <dgm:prSet presAssocID="{D15E0214-6C26-4670-B1F5-726D316577F1}" presName="circ4Tx" presStyleLbl="revTx" presStyleIdx="0" presStyleCnt="0">
        <dgm:presLayoutVars>
          <dgm:chMax val="0"/>
          <dgm:chPref val="0"/>
          <dgm:bulletEnabled val="1"/>
        </dgm:presLayoutVars>
      </dgm:prSet>
      <dgm:spPr/>
      <dgm:t>
        <a:bodyPr/>
        <a:lstStyle/>
        <a:p>
          <a:endParaRPr lang="en-US"/>
        </a:p>
      </dgm:t>
    </dgm:pt>
    <dgm:pt modelId="{08638EA9-CA6C-4FD7-A8B0-C9D6E90D0EA4}" type="pres">
      <dgm:prSet presAssocID="{B6D420F7-91D3-4272-AC6D-5BD3A41058EB}" presName="circ5" presStyleLbl="vennNode1" presStyleIdx="4" presStyleCnt="5"/>
      <dgm:spPr/>
    </dgm:pt>
    <dgm:pt modelId="{22841552-618B-4E8A-83D6-375640DBDBDC}" type="pres">
      <dgm:prSet presAssocID="{B6D420F7-91D3-4272-AC6D-5BD3A41058EB}" presName="circ5Tx" presStyleLbl="revTx" presStyleIdx="0" presStyleCnt="0">
        <dgm:presLayoutVars>
          <dgm:chMax val="0"/>
          <dgm:chPref val="0"/>
          <dgm:bulletEnabled val="1"/>
        </dgm:presLayoutVars>
      </dgm:prSet>
      <dgm:spPr/>
      <dgm:t>
        <a:bodyPr/>
        <a:lstStyle/>
        <a:p>
          <a:endParaRPr lang="en-US"/>
        </a:p>
      </dgm:t>
    </dgm:pt>
  </dgm:ptLst>
  <dgm:cxnLst>
    <dgm:cxn modelId="{D1DF37A6-6257-4F06-BD54-D2220D9867CA}" srcId="{B07B5052-A137-46AE-98C1-8F1C3D019DCB}" destId="{63B2884D-6E7F-454E-83FB-B015732F309D}" srcOrd="1" destOrd="0" parTransId="{C468193F-5A37-4F4F-AB06-416389208F5F}" sibTransId="{7C3F810D-EAF4-42A6-88D0-C118980BE909}"/>
    <dgm:cxn modelId="{E79564DC-D0A1-4B0B-A481-123E0A7AC7A1}" type="presOf" srcId="{B6D420F7-91D3-4272-AC6D-5BD3A41058EB}" destId="{22841552-618B-4E8A-83D6-375640DBDBDC}" srcOrd="0" destOrd="0" presId="urn:microsoft.com/office/officeart/2005/8/layout/venn1"/>
    <dgm:cxn modelId="{965D9579-E77B-4362-BB2F-9DDC560B4097}" srcId="{B07B5052-A137-46AE-98C1-8F1C3D019DCB}" destId="{B6D420F7-91D3-4272-AC6D-5BD3A41058EB}" srcOrd="4" destOrd="0" parTransId="{0E2080E7-FD77-4A5D-9566-8B0545F3C437}" sibTransId="{4BF01E34-A2EF-4CD5-80FB-794AFDA52F6F}"/>
    <dgm:cxn modelId="{9031E1DF-880E-48DC-BD73-8AD8E723C47F}" type="presOf" srcId="{63B2884D-6E7F-454E-83FB-B015732F309D}" destId="{F3E980F2-D3DB-4CDE-A414-15DD3855D5C6}" srcOrd="0" destOrd="0" presId="urn:microsoft.com/office/officeart/2005/8/layout/venn1"/>
    <dgm:cxn modelId="{3D488F01-A4DD-4F98-96F9-3A9C5282ECE6}" srcId="{B07B5052-A137-46AE-98C1-8F1C3D019DCB}" destId="{3D3BB026-5FF4-40E4-AD39-3CD91936EDFE}" srcOrd="2" destOrd="0" parTransId="{471AD7DE-B379-42EB-A0CC-4E501D4C5DE4}" sibTransId="{7FA10F25-DECF-43C6-B416-D4190963B7EB}"/>
    <dgm:cxn modelId="{6C65F16E-7AB5-40BA-B83A-8F1AEF9E6F6E}" type="presOf" srcId="{385F4AC8-D735-4062-824F-438BB5D623C9}" destId="{B6E12678-4C65-40D9-A76C-B802DBF38E4D}" srcOrd="0" destOrd="0" presId="urn:microsoft.com/office/officeart/2005/8/layout/venn1"/>
    <dgm:cxn modelId="{AD50FC66-83E7-460E-8D72-F0CE25AEC9B6}" srcId="{B07B5052-A137-46AE-98C1-8F1C3D019DCB}" destId="{D15E0214-6C26-4670-B1F5-726D316577F1}" srcOrd="3" destOrd="0" parTransId="{080E2020-5EE2-4D2E-8345-E9240880C915}" sibTransId="{2D57D4E0-911F-449D-A135-9615A57B930A}"/>
    <dgm:cxn modelId="{F72B6F96-6D7F-43BF-BF65-C16F3E8A6EFD}" srcId="{B07B5052-A137-46AE-98C1-8F1C3D019DCB}" destId="{385F4AC8-D735-4062-824F-438BB5D623C9}" srcOrd="0" destOrd="0" parTransId="{4A577ECC-872F-493B-B64C-57A9BE349100}" sibTransId="{15308B4A-EC67-426A-A947-8E202F8614DC}"/>
    <dgm:cxn modelId="{D95ADAC4-08E2-4606-ABFC-B8F2FC4634CC}" type="presOf" srcId="{B07B5052-A137-46AE-98C1-8F1C3D019DCB}" destId="{E47E1887-B50B-4E0C-8F9D-ACFA5940289A}" srcOrd="0" destOrd="0" presId="urn:microsoft.com/office/officeart/2005/8/layout/venn1"/>
    <dgm:cxn modelId="{3C838514-36A2-4554-A895-421363C50E6D}" type="presOf" srcId="{D15E0214-6C26-4670-B1F5-726D316577F1}" destId="{8E28CDCD-5A47-4AC4-8C1F-38AC09F710C1}" srcOrd="0" destOrd="0" presId="urn:microsoft.com/office/officeart/2005/8/layout/venn1"/>
    <dgm:cxn modelId="{8AC51199-18F4-4C4F-9FAA-16FF9FBD5843}" type="presOf" srcId="{3D3BB026-5FF4-40E4-AD39-3CD91936EDFE}" destId="{E4C428DD-A457-4F1A-97DB-6CCFD614E109}" srcOrd="0" destOrd="0" presId="urn:microsoft.com/office/officeart/2005/8/layout/venn1"/>
    <dgm:cxn modelId="{421D29EE-97BC-49B3-ABDE-442CA6211A4B}" type="presParOf" srcId="{E47E1887-B50B-4E0C-8F9D-ACFA5940289A}" destId="{4DB986FA-0706-42D8-BF9F-7B4CC89135EF}" srcOrd="0" destOrd="0" presId="urn:microsoft.com/office/officeart/2005/8/layout/venn1"/>
    <dgm:cxn modelId="{4347D44B-1A99-43B3-B8F0-11795AB46A2E}" type="presParOf" srcId="{E47E1887-B50B-4E0C-8F9D-ACFA5940289A}" destId="{B6E12678-4C65-40D9-A76C-B802DBF38E4D}" srcOrd="1" destOrd="0" presId="urn:microsoft.com/office/officeart/2005/8/layout/venn1"/>
    <dgm:cxn modelId="{4D15D393-6D3E-4A98-BDAD-9CE69698894D}" type="presParOf" srcId="{E47E1887-B50B-4E0C-8F9D-ACFA5940289A}" destId="{DED9FAF5-688D-4E67-AE4A-7EE7BBE9D15C}" srcOrd="2" destOrd="0" presId="urn:microsoft.com/office/officeart/2005/8/layout/venn1"/>
    <dgm:cxn modelId="{957C46DD-4304-4771-A63A-11F24283C723}" type="presParOf" srcId="{E47E1887-B50B-4E0C-8F9D-ACFA5940289A}" destId="{F3E980F2-D3DB-4CDE-A414-15DD3855D5C6}" srcOrd="3" destOrd="0" presId="urn:microsoft.com/office/officeart/2005/8/layout/venn1"/>
    <dgm:cxn modelId="{424F0D5E-192E-45C8-9AD7-884B8A53A046}" type="presParOf" srcId="{E47E1887-B50B-4E0C-8F9D-ACFA5940289A}" destId="{F2F632E3-4057-46F6-BF73-E1606D536398}" srcOrd="4" destOrd="0" presId="urn:microsoft.com/office/officeart/2005/8/layout/venn1"/>
    <dgm:cxn modelId="{BE3AA493-B857-4589-BF57-A674608D7F03}" type="presParOf" srcId="{E47E1887-B50B-4E0C-8F9D-ACFA5940289A}" destId="{E4C428DD-A457-4F1A-97DB-6CCFD614E109}" srcOrd="5" destOrd="0" presId="urn:microsoft.com/office/officeart/2005/8/layout/venn1"/>
    <dgm:cxn modelId="{F10BD57D-1289-4263-8434-00AAFB66CBCC}" type="presParOf" srcId="{E47E1887-B50B-4E0C-8F9D-ACFA5940289A}" destId="{C289CF3F-2C7A-4D08-9B18-F5469D2E2667}" srcOrd="6" destOrd="0" presId="urn:microsoft.com/office/officeart/2005/8/layout/venn1"/>
    <dgm:cxn modelId="{8B102676-943B-438D-9996-0987B8093F56}" type="presParOf" srcId="{E47E1887-B50B-4E0C-8F9D-ACFA5940289A}" destId="{8E28CDCD-5A47-4AC4-8C1F-38AC09F710C1}" srcOrd="7" destOrd="0" presId="urn:microsoft.com/office/officeart/2005/8/layout/venn1"/>
    <dgm:cxn modelId="{A0AA8033-01E0-4CDA-B312-324660A731E8}" type="presParOf" srcId="{E47E1887-B50B-4E0C-8F9D-ACFA5940289A}" destId="{08638EA9-CA6C-4FD7-A8B0-C9D6E90D0EA4}" srcOrd="8" destOrd="0" presId="urn:microsoft.com/office/officeart/2005/8/layout/venn1"/>
    <dgm:cxn modelId="{1773F09E-4DB2-419B-B8D2-A0E5CAF1F6CB}" type="presParOf" srcId="{E47E1887-B50B-4E0C-8F9D-ACFA5940289A}" destId="{22841552-618B-4E8A-83D6-375640DBDBDC}" srcOrd="9"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986FA-0706-42D8-BF9F-7B4CC89135EF}">
      <dsp:nvSpPr>
        <dsp:cNvPr id="0" name=""/>
        <dsp:cNvSpPr/>
      </dsp:nvSpPr>
      <dsp:spPr>
        <a:xfrm>
          <a:off x="3322756" y="1289899"/>
          <a:ext cx="1584087" cy="1584087"/>
        </a:xfrm>
        <a:prstGeom prst="ellipse">
          <a:avLst/>
        </a:prstGeom>
        <a:solidFill>
          <a:schemeClr val="accent5">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6E12678-4C65-40D9-A76C-B802DBF38E4D}">
      <dsp:nvSpPr>
        <dsp:cNvPr id="0" name=""/>
        <dsp:cNvSpPr/>
      </dsp:nvSpPr>
      <dsp:spPr>
        <a:xfrm>
          <a:off x="3196029" y="0"/>
          <a:ext cx="1837540"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understanding</a:t>
          </a:r>
          <a:endParaRPr lang="en-US" sz="2000" kern="1200" dirty="0"/>
        </a:p>
      </dsp:txBody>
      <dsp:txXfrm>
        <a:off x="3196029" y="0"/>
        <a:ext cx="1837540" cy="1063601"/>
      </dsp:txXfrm>
    </dsp:sp>
    <dsp:sp modelId="{DED9FAF5-688D-4E67-AE4A-7EE7BBE9D15C}">
      <dsp:nvSpPr>
        <dsp:cNvPr id="0" name=""/>
        <dsp:cNvSpPr/>
      </dsp:nvSpPr>
      <dsp:spPr>
        <a:xfrm>
          <a:off x="3925343" y="1727560"/>
          <a:ext cx="1584087" cy="1584087"/>
        </a:xfrm>
        <a:prstGeom prst="ellipse">
          <a:avLst/>
        </a:prstGeom>
        <a:solidFill>
          <a:schemeClr val="accent5">
            <a:shade val="80000"/>
            <a:alpha val="50000"/>
            <a:hueOff val="-8"/>
            <a:satOff val="1597"/>
            <a:lumOff val="1310"/>
            <a:alphaOff val="-7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F3E980F2-D3DB-4CDE-A414-15DD3855D5C6}">
      <dsp:nvSpPr>
        <dsp:cNvPr id="0" name=""/>
        <dsp:cNvSpPr/>
      </dsp:nvSpPr>
      <dsp:spPr>
        <a:xfrm>
          <a:off x="5635523" y="1403048"/>
          <a:ext cx="1647450" cy="11541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    relationship</a:t>
          </a:r>
          <a:endParaRPr lang="en-US" sz="2000" kern="1200" dirty="0"/>
        </a:p>
      </dsp:txBody>
      <dsp:txXfrm>
        <a:off x="5635523" y="1403048"/>
        <a:ext cx="1647450" cy="1154120"/>
      </dsp:txXfrm>
    </dsp:sp>
    <dsp:sp modelId="{F2F632E3-4057-46F6-BF73-E1606D536398}">
      <dsp:nvSpPr>
        <dsp:cNvPr id="0" name=""/>
        <dsp:cNvSpPr/>
      </dsp:nvSpPr>
      <dsp:spPr>
        <a:xfrm>
          <a:off x="3695333" y="2436325"/>
          <a:ext cx="1584087" cy="1584087"/>
        </a:xfrm>
        <a:prstGeom prst="ellipse">
          <a:avLst/>
        </a:prstGeom>
        <a:solidFill>
          <a:schemeClr val="accent5">
            <a:shade val="80000"/>
            <a:alpha val="50000"/>
            <a:hueOff val="-16"/>
            <a:satOff val="3194"/>
            <a:lumOff val="2620"/>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4C428DD-A457-4F1A-97DB-6CCFD614E109}">
      <dsp:nvSpPr>
        <dsp:cNvPr id="0" name=""/>
        <dsp:cNvSpPr/>
      </dsp:nvSpPr>
      <dsp:spPr>
        <a:xfrm>
          <a:off x="5382069" y="3371842"/>
          <a:ext cx="1647450" cy="11541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communication</a:t>
          </a:r>
          <a:endParaRPr lang="en-US" sz="2000" kern="1200" dirty="0"/>
        </a:p>
      </dsp:txBody>
      <dsp:txXfrm>
        <a:off x="5382069" y="3371842"/>
        <a:ext cx="1647450" cy="1154120"/>
      </dsp:txXfrm>
    </dsp:sp>
    <dsp:sp modelId="{C289CF3F-2C7A-4D08-9B18-F5469D2E2667}">
      <dsp:nvSpPr>
        <dsp:cNvPr id="0" name=""/>
        <dsp:cNvSpPr/>
      </dsp:nvSpPr>
      <dsp:spPr>
        <a:xfrm>
          <a:off x="2950179" y="2436325"/>
          <a:ext cx="1584087" cy="1584087"/>
        </a:xfrm>
        <a:prstGeom prst="ellipse">
          <a:avLst/>
        </a:prstGeom>
        <a:solidFill>
          <a:schemeClr val="accent5">
            <a:shade val="80000"/>
            <a:alpha val="50000"/>
            <a:hueOff val="-24"/>
            <a:satOff val="4792"/>
            <a:lumOff val="3930"/>
            <a:alphaOff val="-22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E28CDCD-5A47-4AC4-8C1F-38AC09F710C1}">
      <dsp:nvSpPr>
        <dsp:cNvPr id="0" name=""/>
        <dsp:cNvSpPr/>
      </dsp:nvSpPr>
      <dsp:spPr>
        <a:xfrm>
          <a:off x="1200079" y="3371842"/>
          <a:ext cx="1647450" cy="11541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Sense of self</a:t>
          </a:r>
          <a:endParaRPr lang="en-US" sz="2000" kern="1200" dirty="0"/>
        </a:p>
      </dsp:txBody>
      <dsp:txXfrm>
        <a:off x="1200079" y="3371842"/>
        <a:ext cx="1647450" cy="1154120"/>
      </dsp:txXfrm>
    </dsp:sp>
    <dsp:sp modelId="{08638EA9-CA6C-4FD7-A8B0-C9D6E90D0EA4}">
      <dsp:nvSpPr>
        <dsp:cNvPr id="0" name=""/>
        <dsp:cNvSpPr/>
      </dsp:nvSpPr>
      <dsp:spPr>
        <a:xfrm>
          <a:off x="2720169" y="1727560"/>
          <a:ext cx="1584087" cy="1584087"/>
        </a:xfrm>
        <a:prstGeom prst="ellipse">
          <a:avLst/>
        </a:prstGeom>
        <a:solidFill>
          <a:schemeClr val="accent5">
            <a:shade val="80000"/>
            <a:alpha val="50000"/>
            <a:hueOff val="-32"/>
            <a:satOff val="6389"/>
            <a:lumOff val="524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2841552-618B-4E8A-83D6-375640DBDBDC}">
      <dsp:nvSpPr>
        <dsp:cNvPr id="0" name=""/>
        <dsp:cNvSpPr/>
      </dsp:nvSpPr>
      <dsp:spPr>
        <a:xfrm>
          <a:off x="946625" y="1403048"/>
          <a:ext cx="1647450" cy="11541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physical</a:t>
          </a:r>
          <a:endParaRPr lang="en-US" sz="2000" kern="1200" dirty="0"/>
        </a:p>
      </dsp:txBody>
      <dsp:txXfrm>
        <a:off x="946625" y="1403048"/>
        <a:ext cx="1647450" cy="115412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2B1E5E-0768-4982-8BE1-063B922DF48E}" type="datetimeFigureOut">
              <a:rPr lang="en-US" smtClean="0"/>
              <a:pPr/>
              <a:t>11/4/2021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817E84-03DB-48CE-B28B-A56EDB66D46E}" type="slidenum">
              <a:rPr lang="en-US" smtClean="0"/>
              <a:pPr/>
              <a:t>‹#›</a:t>
            </a:fld>
            <a:endParaRPr lang="en-US"/>
          </a:p>
        </p:txBody>
      </p:sp>
    </p:spTree>
    <p:extLst>
      <p:ext uri="{BB962C8B-B14F-4D97-AF65-F5344CB8AC3E}">
        <p14:creationId xmlns:p14="http://schemas.microsoft.com/office/powerpoint/2010/main" xmlns="" val="4246008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817E84-03DB-48CE-B28B-A56EDB66D46E}"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xmlns="" val="1025865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39409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3123835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2188892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53770046"/>
      </p:ext>
    </p:extLst>
  </p:cSld>
  <p:clrMapOvr>
    <a:masterClrMapping/>
  </p:clrMapOvr>
  <p:transition spd="slow">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936435451"/>
      </p:ext>
    </p:extLst>
  </p:cSld>
  <p:clrMapOvr>
    <a:masterClrMapping/>
  </p:clrMapOvr>
  <p:transition spd="slow">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59465688"/>
      </p:ext>
    </p:extLst>
  </p:cSld>
  <p:clrMapOvr>
    <a:masterClrMapping/>
  </p:clrMapOvr>
  <p:transition spd="slow">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396823196"/>
      </p:ext>
    </p:extLst>
  </p:cSld>
  <p:clrMapOvr>
    <a:masterClrMapping/>
  </p:clrMapOvr>
  <p:transition spd="slow">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8" name="Footer Placeholder 7"/>
          <p:cNvSpPr>
            <a:spLocks noGrp="1"/>
          </p:cNvSpPr>
          <p:nvPr>
            <p:ph type="ftr" sz="quarter" idx="11"/>
          </p:nvPr>
        </p:nvSpPr>
        <p:spPr/>
        <p:txBody>
          <a:bodyPr/>
          <a:lstStyle/>
          <a:p>
            <a:endParaRPr lang="en-US">
              <a:solidFill>
                <a:prstClr val="white">
                  <a:tint val="75000"/>
                </a:prstClr>
              </a:solidFill>
            </a:endParaRPr>
          </a:p>
        </p:txBody>
      </p:sp>
      <p:sp>
        <p:nvSpPr>
          <p:cNvPr id="9" name="Slide Number Placeholder 8"/>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3508069798"/>
      </p:ext>
    </p:extLst>
  </p:cSld>
  <p:clrMapOvr>
    <a:masterClrMapping/>
  </p:clrMapOvr>
  <p:transition spd="slow">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4" name="Footer Placeholder 3"/>
          <p:cNvSpPr>
            <a:spLocks noGrp="1"/>
          </p:cNvSpPr>
          <p:nvPr>
            <p:ph type="ftr" sz="quarter" idx="11"/>
          </p:nvPr>
        </p:nvSpPr>
        <p:spPr/>
        <p:txBody>
          <a:bodyPr/>
          <a:lstStyle/>
          <a:p>
            <a:endParaRPr lang="en-US">
              <a:solidFill>
                <a:prstClr val="white">
                  <a:tint val="75000"/>
                </a:prstClr>
              </a:solidFill>
            </a:endParaRPr>
          </a:p>
        </p:txBody>
      </p:sp>
      <p:sp>
        <p:nvSpPr>
          <p:cNvPr id="5" name="Slide Number Placeholder 4"/>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415150710"/>
      </p:ext>
    </p:extLst>
  </p:cSld>
  <p:clrMapOvr>
    <a:masterClrMapping/>
  </p:clrMapOvr>
  <p:transition spd="slow">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3" name="Footer Placeholder 2"/>
          <p:cNvSpPr>
            <a:spLocks noGrp="1"/>
          </p:cNvSpPr>
          <p:nvPr>
            <p:ph type="ftr" sz="quarter" idx="11"/>
          </p:nvPr>
        </p:nvSpPr>
        <p:spPr/>
        <p:txBody>
          <a:bodyPr/>
          <a:lstStyle/>
          <a:p>
            <a:endParaRPr lang="en-US">
              <a:solidFill>
                <a:prstClr val="white">
                  <a:tint val="75000"/>
                </a:prstClr>
              </a:solidFill>
            </a:endParaRPr>
          </a:p>
        </p:txBody>
      </p:sp>
      <p:sp>
        <p:nvSpPr>
          <p:cNvPr id="4" name="Slide Number Placeholder 3"/>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424297304"/>
      </p:ext>
    </p:extLst>
  </p:cSld>
  <p:clrMapOvr>
    <a:masterClrMapping/>
  </p:clrMapOvr>
  <p:transition spd="slow">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1739075708"/>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1631827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6" name="Footer Placeholder 5"/>
          <p:cNvSpPr>
            <a:spLocks noGrp="1"/>
          </p:cNvSpPr>
          <p:nvPr>
            <p:ph type="ftr" sz="quarter" idx="11"/>
          </p:nvPr>
        </p:nvSpPr>
        <p:spPr/>
        <p:txBody>
          <a:bodyPr/>
          <a:lstStyle/>
          <a:p>
            <a:endParaRPr lang="en-US">
              <a:solidFill>
                <a:prstClr val="white">
                  <a:tint val="75000"/>
                </a:prstClr>
              </a:solidFill>
            </a:endParaRPr>
          </a:p>
        </p:txBody>
      </p:sp>
      <p:sp>
        <p:nvSpPr>
          <p:cNvPr id="7" name="Slide Number Placeholder 6"/>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2210186593"/>
      </p:ext>
    </p:extLst>
  </p:cSld>
  <p:clrMapOvr>
    <a:masterClrMapping/>
  </p:clrMapOvr>
  <p:transition spd="slow">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3214867232"/>
      </p:ext>
    </p:extLst>
  </p:cSld>
  <p:clrMapOvr>
    <a:masterClrMapping/>
  </p:clrMapOvr>
  <p:transition spd="slow">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11"/>
          </p:nvPr>
        </p:nvSpPr>
        <p:spPr/>
        <p:txBody>
          <a:bodyPr/>
          <a:lstStyle/>
          <a:p>
            <a:endParaRPr lang="en-US">
              <a:solidFill>
                <a:prstClr val="white">
                  <a:tint val="75000"/>
                </a:prstClr>
              </a:solidFill>
            </a:endParaRPr>
          </a:p>
        </p:txBody>
      </p:sp>
      <p:sp>
        <p:nvSpPr>
          <p:cNvPr id="6" name="Slide Number Placeholder 5"/>
          <p:cNvSpPr>
            <a:spLocks noGrp="1"/>
          </p:cNvSpPr>
          <p:nvPr>
            <p:ph type="sldNum" sz="quarter" idx="12"/>
          </p:nvPr>
        </p:nvSpPr>
        <p:spPr/>
        <p:txBody>
          <a:body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1311522349"/>
      </p:ext>
    </p:extLst>
  </p:cSld>
  <p:clrMapOvr>
    <a:masterClrMapping/>
  </p:clrMapOvr>
  <p:transition spd="slow">
    <p:pull/>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38915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473319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988948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062575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5472894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1401262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2832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F1EE83-0587-4775-8145-742399612331}" type="datetimeFigureOut">
              <a:rPr lang="en-US" smtClean="0"/>
              <a:pPr/>
              <a:t>11/4/2021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5376975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5985765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269426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6215414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89565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F1EE83-0587-4775-8145-742399612331}"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4221839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F1EE83-0587-4775-8145-742399612331}" type="datetimeFigureOut">
              <a:rPr lang="en-US" smtClean="0"/>
              <a:pPr/>
              <a:t>11/4/2021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188765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F1EE83-0587-4775-8145-742399612331}" type="datetimeFigureOut">
              <a:rPr lang="en-US" smtClean="0"/>
              <a:pPr/>
              <a:t>11/4/2021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325705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F1EE83-0587-4775-8145-742399612331}" type="datetimeFigureOut">
              <a:rPr lang="en-US" smtClean="0"/>
              <a:pPr/>
              <a:t>11/4/2021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2365102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1EE83-0587-4775-8145-742399612331}"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3343882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F1EE83-0587-4775-8145-742399612331}" type="datetimeFigureOut">
              <a:rPr lang="en-US" smtClean="0"/>
              <a:pPr/>
              <a:t>11/4/2021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2750847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1EE83-0587-4775-8145-742399612331}" type="datetimeFigureOut">
              <a:rPr lang="en-US" smtClean="0"/>
              <a:pPr/>
              <a:t>11/4/2021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F106D-CE2C-4E19-B9E9-23BCB5626651}" type="slidenum">
              <a:rPr lang="en-US" smtClean="0"/>
              <a:pPr/>
              <a:t>‹#›</a:t>
            </a:fld>
            <a:endParaRPr lang="en-US"/>
          </a:p>
        </p:txBody>
      </p:sp>
    </p:spTree>
    <p:extLst>
      <p:ext uri="{BB962C8B-B14F-4D97-AF65-F5344CB8AC3E}">
        <p14:creationId xmlns:p14="http://schemas.microsoft.com/office/powerpoint/2010/main" xmlns="" val="2296313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6C67D-F0CE-4A81-B96E-E8E7A2707075}" type="datetimeFigureOut">
              <a:rPr lang="en-US" smtClean="0">
                <a:solidFill>
                  <a:prstClr val="white">
                    <a:tint val="75000"/>
                  </a:prstClr>
                </a:solidFill>
              </a:rPr>
              <a:pPr/>
              <a:t>11/4/2021</a:t>
            </a:fld>
            <a:endParaRPr lang="en-US">
              <a:solidFill>
                <a:prstClr val="white">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white">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382077-5FFD-4783-AEA2-37647AFF0614}" type="slidenum">
              <a:rPr lang="en-US" smtClean="0">
                <a:solidFill>
                  <a:prstClr val="white">
                    <a:tint val="75000"/>
                  </a:prstClr>
                </a:solidFill>
              </a:rPr>
              <a:pPr/>
              <a:t>‹#›</a:t>
            </a:fld>
            <a:endParaRPr lang="en-US">
              <a:solidFill>
                <a:prstClr val="white">
                  <a:tint val="75000"/>
                </a:prstClr>
              </a:solidFill>
            </a:endParaRPr>
          </a:p>
        </p:txBody>
      </p:sp>
    </p:spTree>
    <p:extLst>
      <p:ext uri="{BB962C8B-B14F-4D97-AF65-F5344CB8AC3E}">
        <p14:creationId xmlns:p14="http://schemas.microsoft.com/office/powerpoint/2010/main" xmlns="" val="19562618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F1EE83-0587-4775-8145-742399612331}" type="datetimeFigureOut">
              <a:rPr lang="en-US" smtClean="0">
                <a:solidFill>
                  <a:prstClr val="black">
                    <a:tint val="75000"/>
                  </a:prstClr>
                </a:solidFill>
              </a:rPr>
              <a:pPr/>
              <a:t>11/4/2021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F106D-CE2C-4E19-B9E9-23BCB562665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8405484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381000"/>
            <a:ext cx="8229600" cy="5181600"/>
          </a:xfrm>
        </p:spPr>
        <p:txBody>
          <a:bodyPr>
            <a:normAutofit/>
          </a:bodyPr>
          <a:lstStyle/>
          <a:p>
            <a:pPr algn="ctr"/>
            <a:r>
              <a:rPr lang="en-US" dirty="0" smtClean="0">
                <a:latin typeface="Times New Roman" pitchFamily="18" charset="0"/>
                <a:cs typeface="Times New Roman" pitchFamily="18" charset="0"/>
              </a:rPr>
              <a:t>Learning through play: </a:t>
            </a:r>
            <a:r>
              <a:rPr lang="en-US" sz="3200" dirty="0" smtClean="0">
                <a:latin typeface="Times New Roman" pitchFamily="18" charset="0"/>
                <a:cs typeface="Times New Roman" pitchFamily="18" charset="0"/>
              </a:rPr>
              <a:t>basic concepts and its implication for preschool teachers</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By  </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RATSON</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Bishoftu</a:t>
            </a:r>
            <a:r>
              <a:rPr lang="en-US" sz="2800" dirty="0" smtClean="0">
                <a:latin typeface="Times New Roman" pitchFamily="18" charset="0"/>
                <a:cs typeface="Times New Roman" pitchFamily="18" charset="0"/>
              </a:rPr>
              <a:t>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pPr algn="r"/>
            <a:r>
              <a:rPr lang="en-US" dirty="0" smtClean="0"/>
              <a:t> </a:t>
            </a:r>
            <a:endParaRPr lang="en-US" dirty="0"/>
          </a:p>
          <a:p>
            <a:pPr algn="r"/>
            <a:r>
              <a:rPr lang="en-US" sz="2800" dirty="0" smtClean="0"/>
              <a:t>June 2021</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xmlns="" val="1504307673"/>
      </p:ext>
    </p:extLst>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0867"/>
            <a:ext cx="8686800" cy="6491008"/>
          </a:xfrm>
          <a:prstGeom prst="rect">
            <a:avLst/>
          </a:prstGeom>
        </p:spPr>
        <p:txBody>
          <a:bodyPr wrap="square">
            <a:spAutoFit/>
          </a:bodyPr>
          <a:lstStyle/>
          <a:p>
            <a:pPr marL="457200" lvl="0" indent="-457200" algn="just">
              <a:spcBef>
                <a:spcPct val="20000"/>
              </a:spcBef>
              <a:buFont typeface="+mj-lt"/>
              <a:buAutoNum type="alphaUcPeriod" startAt="3"/>
            </a:pPr>
            <a:r>
              <a:rPr lang="en-US" sz="2100" b="1" dirty="0">
                <a:solidFill>
                  <a:prstClr val="black"/>
                </a:solidFill>
              </a:rPr>
              <a:t>Explain Why: </a:t>
            </a:r>
            <a:r>
              <a:rPr lang="en-US" sz="2100" dirty="0">
                <a:solidFill>
                  <a:prstClr val="black"/>
                </a:solidFill>
              </a:rPr>
              <a:t>It is not enough to tell parents what to do. They will be more likely to take part in a activity  if they understand its significance. Knowledge gives parents power and control. It builds confidence in their parenting capacity.</a:t>
            </a:r>
          </a:p>
          <a:p>
            <a:pPr marL="457200" lvl="0" indent="-457200" algn="just">
              <a:spcBef>
                <a:spcPct val="20000"/>
              </a:spcBef>
              <a:buFont typeface="+mj-lt"/>
              <a:buAutoNum type="alphaUcPeriod" startAt="3"/>
            </a:pPr>
            <a:r>
              <a:rPr lang="en-US" sz="2100" b="1" dirty="0">
                <a:solidFill>
                  <a:prstClr val="black"/>
                </a:solidFill>
              </a:rPr>
              <a:t>Build on Skills: </a:t>
            </a:r>
            <a:r>
              <a:rPr lang="en-US" sz="2100" dirty="0">
                <a:solidFill>
                  <a:prstClr val="black"/>
                </a:solidFill>
              </a:rPr>
              <a:t>All parents have skills and interests they feel pound of. Try to find out what parent enjoys and feels comfortable doing. Parents/ Caregivers are more likely to do activities that they enjoy. People are more open to learning, if the knowledge they already possess is recognized and respected.</a:t>
            </a:r>
          </a:p>
          <a:p>
            <a:pPr marL="457200" lvl="0" indent="-457200" algn="just">
              <a:spcBef>
                <a:spcPct val="20000"/>
              </a:spcBef>
              <a:buFont typeface="+mj-lt"/>
              <a:buAutoNum type="alphaUcPeriod" startAt="3"/>
            </a:pPr>
            <a:r>
              <a:rPr lang="en-US" sz="2100" b="1" dirty="0">
                <a:solidFill>
                  <a:prstClr val="black"/>
                </a:solidFill>
              </a:rPr>
              <a:t>Stimulate Curiosity</a:t>
            </a:r>
            <a:r>
              <a:rPr lang="en-US" sz="2100" dirty="0">
                <a:solidFill>
                  <a:prstClr val="black"/>
                </a:solidFill>
              </a:rPr>
              <a:t>: Encourage curiosity in parents/ caregivers by using the question “I wonder what your child is thinking?” </a:t>
            </a:r>
            <a:endParaRPr lang="en-US" sz="2100" dirty="0" smtClean="0">
              <a:solidFill>
                <a:prstClr val="black"/>
              </a:solidFill>
            </a:endParaRPr>
          </a:p>
          <a:p>
            <a:pPr marL="457200" lvl="0" indent="-457200" algn="just">
              <a:spcBef>
                <a:spcPct val="20000"/>
              </a:spcBef>
              <a:buFont typeface="+mj-lt"/>
              <a:buAutoNum type="alphaUcPeriod" startAt="3"/>
            </a:pPr>
            <a:r>
              <a:rPr lang="en-US" sz="2100" b="1" dirty="0" smtClean="0">
                <a:solidFill>
                  <a:prstClr val="black"/>
                </a:solidFill>
              </a:rPr>
              <a:t>Importance </a:t>
            </a:r>
            <a:r>
              <a:rPr lang="en-US" sz="2100" b="1" dirty="0">
                <a:solidFill>
                  <a:prstClr val="black"/>
                </a:solidFill>
              </a:rPr>
              <a:t>of the parent/ Caregiver</a:t>
            </a:r>
            <a:r>
              <a:rPr lang="en-US" sz="2100" dirty="0">
                <a:solidFill>
                  <a:prstClr val="black"/>
                </a:solidFill>
              </a:rPr>
              <a:t>: some parents may do not realize how important they are in the life of their child. Parents/ caregivers are the most significant teachers in the lives of children</a:t>
            </a:r>
          </a:p>
          <a:p>
            <a:pPr marL="457200" lvl="0" indent="-457200" algn="just">
              <a:spcBef>
                <a:spcPct val="20000"/>
              </a:spcBef>
              <a:buFont typeface="+mj-lt"/>
              <a:buAutoNum type="alphaUcPeriod" startAt="3"/>
            </a:pPr>
            <a:r>
              <a:rPr lang="en-US" sz="2100" b="1" dirty="0">
                <a:solidFill>
                  <a:prstClr val="black"/>
                </a:solidFill>
              </a:rPr>
              <a:t>Respect</a:t>
            </a:r>
            <a:r>
              <a:rPr lang="en-US" sz="2100" dirty="0">
                <a:solidFill>
                  <a:prstClr val="black"/>
                </a:solidFill>
              </a:rPr>
              <a:t>: The parent/ caregiver will be more likely to try the activities in the calendar if they feel they are respected. If the parent/ Caregiver feels listened to and respected the relationship will develop. Once a trusting relationship is formed the information regarding the calendar will be more readily received</a:t>
            </a:r>
            <a:endParaRPr lang="en-US" dirty="0"/>
          </a:p>
        </p:txBody>
      </p:sp>
    </p:spTree>
    <p:extLst>
      <p:ext uri="{BB962C8B-B14F-4D97-AF65-F5344CB8AC3E}">
        <p14:creationId xmlns:p14="http://schemas.microsoft.com/office/powerpoint/2010/main" xmlns="" val="179125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Module </a:t>
            </a: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4</a:t>
            </a:r>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Importance of Play</a:t>
            </a:r>
            <a:endParaRPr lang="en-US" dirty="0"/>
          </a:p>
        </p:txBody>
      </p:sp>
      <p:sp>
        <p:nvSpPr>
          <p:cNvPr id="3" name="Content Placeholder 2"/>
          <p:cNvSpPr>
            <a:spLocks noGrp="1"/>
          </p:cNvSpPr>
          <p:nvPr>
            <p:ph idx="1"/>
          </p:nvPr>
        </p:nvSpPr>
        <p:spPr>
          <a:xfrm>
            <a:off x="0" y="1371600"/>
            <a:ext cx="9144000" cy="5486400"/>
          </a:xfrm>
        </p:spPr>
        <p:txBody>
          <a:bodyPr>
            <a:normAutofit fontScale="92500" lnSpcReduction="20000"/>
          </a:bodyPr>
          <a:lstStyle/>
          <a:p>
            <a:pPr marL="0" indent="0">
              <a:buNone/>
            </a:pPr>
            <a:r>
              <a:rPr lang="en-US" dirty="0"/>
              <a:t>Why learn </a:t>
            </a:r>
            <a:r>
              <a:rPr lang="en-US" dirty="0" smtClean="0"/>
              <a:t>about </a:t>
            </a:r>
            <a:r>
              <a:rPr lang="en-US" dirty="0"/>
              <a:t>Play</a:t>
            </a:r>
            <a:r>
              <a:rPr lang="en-US" dirty="0" smtClean="0"/>
              <a:t>?</a:t>
            </a:r>
          </a:p>
          <a:p>
            <a:pPr>
              <a:buFont typeface="Wingdings" pitchFamily="2" charset="2"/>
              <a:buChar char="§"/>
            </a:pPr>
            <a:r>
              <a:rPr lang="en-US" sz="2000" dirty="0" smtClean="0"/>
              <a:t>What is play? why is children play?</a:t>
            </a:r>
          </a:p>
          <a:p>
            <a:pPr>
              <a:buFont typeface="Wingdings" pitchFamily="2" charset="2"/>
              <a:buChar char="§"/>
            </a:pPr>
            <a:r>
              <a:rPr lang="en-US" sz="2000" dirty="0" smtClean="0"/>
              <a:t>How do you explain the power of play in child development?</a:t>
            </a:r>
          </a:p>
          <a:p>
            <a:pPr>
              <a:buFont typeface="Wingdings" pitchFamily="2" charset="2"/>
              <a:buChar char="§"/>
            </a:pPr>
            <a:r>
              <a:rPr lang="en-US" sz="2000" dirty="0" smtClean="0"/>
              <a:t>Can you show the type of play you like most in your childhood? Why you were preferring that play</a:t>
            </a:r>
          </a:p>
          <a:p>
            <a:pPr marL="0" indent="0">
              <a:buNone/>
            </a:pPr>
            <a:r>
              <a:rPr lang="en-US" sz="2000" dirty="0"/>
              <a:t>The importance of play in </a:t>
            </a:r>
            <a:r>
              <a:rPr lang="en-US" sz="2000" dirty="0" smtClean="0"/>
              <a:t>the teaching and </a:t>
            </a:r>
            <a:r>
              <a:rPr lang="en-US" sz="2000" dirty="0"/>
              <a:t>learning of young children is a cornerstone of </a:t>
            </a:r>
            <a:r>
              <a:rPr lang="en-US" sz="2000" dirty="0" smtClean="0"/>
              <a:t>LTP. </a:t>
            </a:r>
          </a:p>
          <a:p>
            <a:pPr marL="0" indent="0">
              <a:buNone/>
            </a:pPr>
            <a:r>
              <a:rPr lang="en-US" sz="2000" dirty="0" smtClean="0"/>
              <a:t>For </a:t>
            </a:r>
            <a:r>
              <a:rPr lang="en-US" sz="2000" dirty="0"/>
              <a:t>an activity to be thought of as play, it must have a number of </a:t>
            </a:r>
            <a:r>
              <a:rPr lang="en-US" sz="2000" dirty="0" smtClean="0"/>
              <a:t>characteristics</a:t>
            </a:r>
          </a:p>
          <a:p>
            <a:pPr>
              <a:buFont typeface="Wingdings" pitchFamily="2" charset="2"/>
              <a:buChar char="v"/>
            </a:pPr>
            <a:r>
              <a:rPr lang="en-US" sz="2000" dirty="0" smtClean="0"/>
              <a:t>The </a:t>
            </a:r>
            <a:r>
              <a:rPr lang="en-US" sz="2000" dirty="0"/>
              <a:t>activity must be intrinsically </a:t>
            </a:r>
            <a:r>
              <a:rPr lang="en-US" sz="2000" dirty="0" smtClean="0"/>
              <a:t>motivated</a:t>
            </a:r>
            <a:r>
              <a:rPr lang="en-US" sz="2000" dirty="0"/>
              <a:t>,</a:t>
            </a:r>
            <a:r>
              <a:rPr lang="en-US" sz="2000" dirty="0" smtClean="0"/>
              <a:t> </a:t>
            </a:r>
            <a:r>
              <a:rPr lang="en-US" sz="2000" dirty="0"/>
              <a:t>there are no external reasons for engaging in the activity; it is done only for the sake of doing </a:t>
            </a:r>
            <a:r>
              <a:rPr lang="en-US" sz="2000" dirty="0" smtClean="0"/>
              <a:t>It</a:t>
            </a:r>
          </a:p>
          <a:p>
            <a:pPr>
              <a:buFont typeface="Wingdings" pitchFamily="2" charset="2"/>
              <a:buChar char="v"/>
            </a:pPr>
            <a:r>
              <a:rPr lang="en-US" sz="2000" dirty="0"/>
              <a:t>I</a:t>
            </a:r>
            <a:r>
              <a:rPr lang="en-US" sz="2000" dirty="0" smtClean="0"/>
              <a:t>t </a:t>
            </a:r>
            <a:r>
              <a:rPr lang="en-US" sz="2000" dirty="0"/>
              <a:t>must be freely chosen by the child or children </a:t>
            </a:r>
            <a:r>
              <a:rPr lang="en-US" sz="2000" dirty="0" smtClean="0"/>
              <a:t>involved</a:t>
            </a:r>
          </a:p>
          <a:p>
            <a:pPr>
              <a:buFont typeface="Wingdings" pitchFamily="2" charset="2"/>
              <a:buChar char="v"/>
            </a:pPr>
            <a:r>
              <a:rPr lang="en-US" sz="2000" dirty="0" smtClean="0"/>
              <a:t>The play </a:t>
            </a:r>
            <a:r>
              <a:rPr lang="en-US" sz="2000" dirty="0"/>
              <a:t>must be </a:t>
            </a:r>
            <a:r>
              <a:rPr lang="en-US" sz="2000" dirty="0" smtClean="0"/>
              <a:t>pleasurable</a:t>
            </a:r>
          </a:p>
          <a:p>
            <a:pPr>
              <a:buFont typeface="Wingdings" pitchFamily="2" charset="2"/>
              <a:buChar char="v"/>
            </a:pPr>
            <a:r>
              <a:rPr lang="en-US" sz="2000" dirty="0"/>
              <a:t> T</a:t>
            </a:r>
            <a:r>
              <a:rPr lang="en-US" sz="2000" dirty="0" smtClean="0"/>
              <a:t>he other </a:t>
            </a:r>
            <a:r>
              <a:rPr lang="en-US" sz="2000" dirty="0"/>
              <a:t>characteristic of play is that it is nonliteral. That is, it involves some degree pretense </a:t>
            </a:r>
            <a:endParaRPr lang="en-US" sz="2000" dirty="0" smtClean="0"/>
          </a:p>
          <a:p>
            <a:pPr>
              <a:buFont typeface="Wingdings" pitchFamily="2" charset="2"/>
              <a:buChar char="v"/>
            </a:pPr>
            <a:r>
              <a:rPr lang="en-US" sz="2000" dirty="0" smtClean="0"/>
              <a:t>Play </a:t>
            </a:r>
            <a:r>
              <a:rPr lang="en-US" sz="2000" dirty="0"/>
              <a:t>is actively engaged in. The player must be physically and/or psychologically involved in the activity, as opposed to being passive or indifferent while the activity is going </a:t>
            </a:r>
            <a:r>
              <a:rPr lang="en-US" sz="2000" dirty="0" smtClean="0"/>
              <a:t>on</a:t>
            </a:r>
            <a:endParaRPr lang="en-US" sz="2000" dirty="0"/>
          </a:p>
          <a:p>
            <a:pPr marL="0" indent="0">
              <a:buNone/>
            </a:pPr>
            <a:r>
              <a:rPr lang="en-US" sz="2000" dirty="0" smtClean="0"/>
              <a:t>So from the above concepts of plays what is play to you when explained in your own words?</a:t>
            </a:r>
            <a:endParaRPr lang="en-US" sz="2000" dirty="0"/>
          </a:p>
        </p:txBody>
      </p:sp>
    </p:spTree>
    <p:extLst>
      <p:ext uri="{BB962C8B-B14F-4D97-AF65-F5344CB8AC3E}">
        <p14:creationId xmlns:p14="http://schemas.microsoft.com/office/powerpoint/2010/main" xmlns="" val="535294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 calcmode="lin" valueType="num">
                                      <p:cBhvr>
                                        <p:cTn id="6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 calcmode="lin" valueType="num">
                                      <p:cBhvr>
                                        <p:cTn id="7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8" end="8"/>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3">
                                            <p:txEl>
                                              <p:pRg st="9" end="9"/>
                                            </p:txEl>
                                          </p:spTgt>
                                        </p:tgtEl>
                                        <p:attrNameLst>
                                          <p:attrName>style.visibility</p:attrName>
                                        </p:attrNameLst>
                                      </p:cBhvr>
                                      <p:to>
                                        <p:strVal val="visible"/>
                                      </p:to>
                                    </p:set>
                                    <p:anim calcmode="lin" valueType="num">
                                      <p:cBhvr>
                                        <p:cTn id="8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8" dur="1000"/>
                                        <p:tgtEl>
                                          <p:spTgt spid="3">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0" nodeType="clickEffect">
                                  <p:stCondLst>
                                    <p:cond delay="0"/>
                                  </p:stCondLst>
                                  <p:childTnLst>
                                    <p:set>
                                      <p:cBhvr>
                                        <p:cTn id="92" dur="1" fill="hold">
                                          <p:stCondLst>
                                            <p:cond delay="0"/>
                                          </p:stCondLst>
                                        </p:cTn>
                                        <p:tgtEl>
                                          <p:spTgt spid="3">
                                            <p:txEl>
                                              <p:pRg st="10" end="10"/>
                                            </p:txEl>
                                          </p:spTgt>
                                        </p:tgtEl>
                                        <p:attrNameLst>
                                          <p:attrName>style.visibility</p:attrName>
                                        </p:attrNameLst>
                                      </p:cBhvr>
                                      <p:to>
                                        <p:strVal val="visible"/>
                                      </p:to>
                                    </p:set>
                                    <p:anim calcmode="lin" valueType="num">
                                      <p:cBhvr>
                                        <p:cTn id="9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6" dur="1000"/>
                                        <p:tgtEl>
                                          <p:spTgt spid="3">
                                            <p:txEl>
                                              <p:pRg st="10" end="10"/>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31" presetClass="entr" presetSubtype="0" fill="hold" grpId="0" nodeType="clickEffect">
                                  <p:stCondLst>
                                    <p:cond delay="0"/>
                                  </p:stCondLst>
                                  <p:childTnLst>
                                    <p:set>
                                      <p:cBhvr>
                                        <p:cTn id="100" dur="1" fill="hold">
                                          <p:stCondLst>
                                            <p:cond delay="0"/>
                                          </p:stCondLst>
                                        </p:cTn>
                                        <p:tgtEl>
                                          <p:spTgt spid="3">
                                            <p:txEl>
                                              <p:pRg st="11" end="11"/>
                                            </p:txEl>
                                          </p:spTgt>
                                        </p:tgtEl>
                                        <p:attrNameLst>
                                          <p:attrName>style.visibility</p:attrName>
                                        </p:attrNameLst>
                                      </p:cBhvr>
                                      <p:to>
                                        <p:strVal val="visible"/>
                                      </p:to>
                                    </p:set>
                                    <p:anim calcmode="lin" valueType="num">
                                      <p:cBhvr>
                                        <p:cTn id="10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02"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103"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104"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fontScale="90000"/>
          </a:bodyPr>
          <a:lstStyle/>
          <a:p>
            <a:r>
              <a:rPr lang="en-US" sz="3600" dirty="0" smtClean="0"/>
              <a:t>The power of play</a:t>
            </a:r>
            <a:endParaRPr lang="en-US" sz="3600"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2000" dirty="0"/>
              <a:t>Young children learn best when they are playing directly within their environment. </a:t>
            </a:r>
          </a:p>
          <a:p>
            <a:r>
              <a:rPr lang="en-US" sz="2000" dirty="0"/>
              <a:t>During the process of play young children learn about themselves and others, </a:t>
            </a:r>
            <a:r>
              <a:rPr lang="en-US" sz="2000" dirty="0" smtClean="0"/>
              <a:t>and </a:t>
            </a:r>
            <a:r>
              <a:rPr lang="en-US" sz="2000" dirty="0"/>
              <a:t>develop a better understanding of their </a:t>
            </a:r>
            <a:r>
              <a:rPr lang="en-US" sz="2000" dirty="0" smtClean="0"/>
              <a:t>world</a:t>
            </a:r>
          </a:p>
          <a:p>
            <a:r>
              <a:rPr lang="en-US" sz="2000" dirty="0"/>
              <a:t>When they can actually see Smell manipulate and actively experiment with objects, everything becomes more </a:t>
            </a:r>
            <a:r>
              <a:rPr lang="en-US" sz="2000" dirty="0" smtClean="0"/>
              <a:t>understandable</a:t>
            </a:r>
          </a:p>
          <a:p>
            <a:r>
              <a:rPr lang="en-US" sz="2000" dirty="0"/>
              <a:t>Children can stimulate many areas of their development when they are playing</a:t>
            </a:r>
            <a:r>
              <a:rPr lang="en-US" sz="2000" dirty="0" smtClean="0"/>
              <a:t>.</a:t>
            </a:r>
          </a:p>
          <a:p>
            <a:pPr marL="0" indent="0">
              <a:buNone/>
            </a:pPr>
            <a:r>
              <a:rPr lang="en-US" sz="2000" dirty="0"/>
              <a:t>EXAMPLE :- What can children learn as they build with  blocks?</a:t>
            </a:r>
          </a:p>
          <a:p>
            <a:pPr marL="0" indent="0">
              <a:buNone/>
            </a:pPr>
            <a:r>
              <a:rPr lang="en-US" sz="2000" b="1" dirty="0" smtClean="0"/>
              <a:t>Eye- </a:t>
            </a:r>
            <a:r>
              <a:rPr lang="en-US" sz="2000" b="1" dirty="0"/>
              <a:t>hand coordination </a:t>
            </a:r>
            <a:r>
              <a:rPr lang="en-US" sz="2000" dirty="0"/>
              <a:t>: Very important for the  developments  skill such as, printing and sports activates.</a:t>
            </a:r>
          </a:p>
          <a:p>
            <a:pPr marL="0" indent="0">
              <a:buNone/>
            </a:pPr>
            <a:r>
              <a:rPr lang="en-US" sz="2000" b="1" dirty="0" smtClean="0"/>
              <a:t>How </a:t>
            </a:r>
            <a:r>
              <a:rPr lang="en-US" sz="2000" b="1" dirty="0"/>
              <a:t>to build secure structures</a:t>
            </a:r>
            <a:r>
              <a:rPr lang="en-US" sz="2000" dirty="0"/>
              <a:t>: learning about balance, </a:t>
            </a:r>
            <a:r>
              <a:rPr lang="en-US" sz="2000" dirty="0" smtClean="0"/>
              <a:t>foundations </a:t>
            </a:r>
            <a:r>
              <a:rPr lang="en-US" sz="2000" dirty="0"/>
              <a:t>etc.</a:t>
            </a:r>
          </a:p>
          <a:p>
            <a:pPr marL="0" indent="0">
              <a:buNone/>
            </a:pPr>
            <a:r>
              <a:rPr lang="en-US" sz="2000" b="1" dirty="0" smtClean="0"/>
              <a:t>Shapes</a:t>
            </a:r>
            <a:r>
              <a:rPr lang="en-US" sz="2000" dirty="0"/>
              <a:t>: Setting the stage for geometry in the future</a:t>
            </a:r>
          </a:p>
          <a:p>
            <a:pPr marL="0" indent="0">
              <a:buNone/>
            </a:pPr>
            <a:r>
              <a:rPr lang="en-US" sz="2000" b="1" dirty="0" smtClean="0"/>
              <a:t>Colors</a:t>
            </a:r>
            <a:r>
              <a:rPr lang="en-US" sz="2000" dirty="0"/>
              <a:t>: Sorting colors or grouping similar colors together</a:t>
            </a:r>
          </a:p>
          <a:p>
            <a:pPr marL="0" indent="0">
              <a:buNone/>
            </a:pPr>
            <a:r>
              <a:rPr lang="en-US" sz="2000" b="1" dirty="0" smtClean="0"/>
              <a:t>Social </a:t>
            </a:r>
            <a:r>
              <a:rPr lang="en-US" sz="2000" b="1" dirty="0"/>
              <a:t>skills</a:t>
            </a:r>
            <a:r>
              <a:rPr lang="en-US" sz="2000" dirty="0"/>
              <a:t>: learning how to share, take turns and negotiate</a:t>
            </a:r>
          </a:p>
          <a:p>
            <a:pPr marL="0" indent="0">
              <a:buNone/>
            </a:pPr>
            <a:r>
              <a:rPr lang="en-US" sz="2000" b="1" dirty="0" smtClean="0"/>
              <a:t>Communication</a:t>
            </a:r>
            <a:r>
              <a:rPr lang="en-US" sz="2000" dirty="0" smtClean="0"/>
              <a:t>: </a:t>
            </a:r>
            <a:r>
              <a:rPr lang="en-US" sz="2000" dirty="0"/>
              <a:t>How to explain what they are making</a:t>
            </a:r>
          </a:p>
          <a:p>
            <a:pPr marL="0" indent="0">
              <a:buNone/>
            </a:pPr>
            <a:r>
              <a:rPr lang="en-US" sz="2000" b="1" dirty="0" smtClean="0"/>
              <a:t>Symbolism</a:t>
            </a:r>
            <a:r>
              <a:rPr lang="en-US" sz="2000" dirty="0" smtClean="0"/>
              <a:t>:- </a:t>
            </a:r>
            <a:r>
              <a:rPr lang="en-US" sz="2000" dirty="0"/>
              <a:t>Using blocks to represent certain structures such as a house or garage</a:t>
            </a:r>
          </a:p>
          <a:p>
            <a:pPr marL="0" indent="0">
              <a:buNone/>
            </a:pPr>
            <a:r>
              <a:rPr lang="en-US" sz="2000" b="1" dirty="0" smtClean="0"/>
              <a:t>Self- </a:t>
            </a:r>
            <a:r>
              <a:rPr lang="en-US" sz="2000" b="1" dirty="0"/>
              <a:t>esteem</a:t>
            </a:r>
            <a:r>
              <a:rPr lang="en-US" sz="2000" dirty="0"/>
              <a:t>: Taking pride in their creation</a:t>
            </a:r>
          </a:p>
          <a:p>
            <a:pPr marL="0" indent="0">
              <a:buNone/>
            </a:pPr>
            <a:r>
              <a:rPr lang="en-US" sz="2000" b="1" dirty="0" smtClean="0"/>
              <a:t>Physical </a:t>
            </a:r>
            <a:r>
              <a:rPr lang="en-US" sz="2000" b="1" dirty="0"/>
              <a:t>skills</a:t>
            </a:r>
            <a:r>
              <a:rPr lang="en-US" sz="2000" dirty="0"/>
              <a:t>: depending upon the size of the blocks, exerting their large and/ or fine muscles.</a:t>
            </a:r>
          </a:p>
          <a:p>
            <a:pPr marL="0" indent="0">
              <a:buNone/>
            </a:pPr>
            <a:endParaRPr lang="en-US" sz="2000" dirty="0"/>
          </a:p>
        </p:txBody>
      </p:sp>
    </p:spTree>
    <p:extLst>
      <p:ext uri="{BB962C8B-B14F-4D97-AF65-F5344CB8AC3E}">
        <p14:creationId xmlns:p14="http://schemas.microsoft.com/office/powerpoint/2010/main" xmlns="" val="7787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
                                            <p:txEl>
                                              <p:pRg st="11" end="11"/>
                                            </p:txEl>
                                          </p:spTgt>
                                        </p:tgtEl>
                                        <p:attrNameLst>
                                          <p:attrName>style.visibility</p:attrName>
                                        </p:attrNameLst>
                                      </p:cBhvr>
                                      <p:to>
                                        <p:strVal val="visible"/>
                                      </p:to>
                                    </p:set>
                                    <p:anim calcmode="lin" valueType="num">
                                      <p:cBhvr>
                                        <p:cTn id="95"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96"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97"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98" dur="1000"/>
                                        <p:tgtEl>
                                          <p:spTgt spid="3">
                                            <p:txEl>
                                              <p:pRg st="11" end="1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 calcmode="lin" valueType="num">
                                      <p:cBhvr>
                                        <p:cTn id="103"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104"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05"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106" dur="1000"/>
                                        <p:tgtEl>
                                          <p:spTgt spid="3">
                                            <p:txEl>
                                              <p:pRg st="12" end="12"/>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
                                            <p:txEl>
                                              <p:pRg st="13" end="13"/>
                                            </p:txEl>
                                          </p:spTgt>
                                        </p:tgtEl>
                                        <p:attrNameLst>
                                          <p:attrName>style.visibility</p:attrName>
                                        </p:attrNameLst>
                                      </p:cBhvr>
                                      <p:to>
                                        <p:strVal val="visible"/>
                                      </p:to>
                                    </p:set>
                                    <p:anim calcmode="lin" valueType="num">
                                      <p:cBhvr>
                                        <p:cTn id="111"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12"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13"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14"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3600" dirty="0" smtClean="0"/>
              <a:t>Why is play important?</a:t>
            </a:r>
            <a:endParaRPr lang="en-US" sz="3600" dirty="0"/>
          </a:p>
        </p:txBody>
      </p:sp>
      <p:sp>
        <p:nvSpPr>
          <p:cNvPr id="3" name="Content Placeholder 2"/>
          <p:cNvSpPr>
            <a:spLocks noGrp="1"/>
          </p:cNvSpPr>
          <p:nvPr>
            <p:ph idx="1"/>
          </p:nvPr>
        </p:nvSpPr>
        <p:spPr>
          <a:xfrm>
            <a:off x="0" y="990600"/>
            <a:ext cx="9067800" cy="5791200"/>
          </a:xfrm>
        </p:spPr>
        <p:txBody>
          <a:bodyPr>
            <a:normAutofit fontScale="85000" lnSpcReduction="10000"/>
          </a:bodyPr>
          <a:lstStyle/>
          <a:p>
            <a:pPr marL="0" indent="0">
              <a:buNone/>
            </a:pPr>
            <a:r>
              <a:rPr lang="en-US" dirty="0"/>
              <a:t>Play is the work of the child.</a:t>
            </a:r>
          </a:p>
          <a:p>
            <a:pPr marL="0" indent="0">
              <a:buNone/>
            </a:pPr>
            <a:r>
              <a:rPr lang="en-US" sz="2000" dirty="0"/>
              <a:t>Play is how children learn. Through the process of play develop a better understanding of their world.</a:t>
            </a:r>
          </a:p>
          <a:p>
            <a:pPr marL="0" indent="0">
              <a:buNone/>
            </a:pPr>
            <a:r>
              <a:rPr lang="en-US" dirty="0"/>
              <a:t>Children learn social skills through play</a:t>
            </a:r>
          </a:p>
          <a:p>
            <a:pPr>
              <a:buFontTx/>
              <a:buChar char="-"/>
            </a:pPr>
            <a:r>
              <a:rPr lang="en-US" sz="2000" dirty="0" smtClean="0"/>
              <a:t>Children </a:t>
            </a:r>
            <a:r>
              <a:rPr lang="en-US" sz="2000" dirty="0"/>
              <a:t>learn to interact with others and develop skills such as sharing and  turn </a:t>
            </a:r>
            <a:r>
              <a:rPr lang="en-US" sz="2000" dirty="0" smtClean="0"/>
              <a:t>taking</a:t>
            </a:r>
          </a:p>
          <a:p>
            <a:pPr marL="0" indent="0">
              <a:buNone/>
            </a:pPr>
            <a:r>
              <a:rPr lang="en-US" sz="2800" dirty="0"/>
              <a:t>Children learn how to cope with difficult situation</a:t>
            </a:r>
          </a:p>
          <a:p>
            <a:pPr>
              <a:buFontTx/>
              <a:buChar char="-"/>
            </a:pPr>
            <a:r>
              <a:rPr lang="en-US" sz="2000" dirty="0" smtClean="0"/>
              <a:t>Play </a:t>
            </a:r>
            <a:r>
              <a:rPr lang="en-US" sz="2000" dirty="0"/>
              <a:t>provides children with an opportunity to sort out their feelings. If children are experiencing challenging events in their life, they will often work through these difficulties in their </a:t>
            </a:r>
            <a:r>
              <a:rPr lang="en-US" sz="2000" dirty="0" smtClean="0"/>
              <a:t>play</a:t>
            </a:r>
          </a:p>
          <a:p>
            <a:pPr marL="0" indent="0">
              <a:buNone/>
            </a:pPr>
            <a:r>
              <a:rPr lang="en-US" sz="2800" dirty="0"/>
              <a:t>Children learn how to communicate</a:t>
            </a:r>
          </a:p>
          <a:p>
            <a:pPr>
              <a:buFontTx/>
              <a:buChar char="-"/>
            </a:pPr>
            <a:r>
              <a:rPr lang="en-US" sz="2000" dirty="0" smtClean="0"/>
              <a:t>Whether </a:t>
            </a:r>
            <a:r>
              <a:rPr lang="en-US" sz="2000" dirty="0"/>
              <a:t>talking to a friend, a parent or an object, children are experimenting and practicing their speech and language skills. </a:t>
            </a:r>
            <a:endParaRPr lang="en-US" sz="2000" dirty="0" smtClean="0"/>
          </a:p>
          <a:p>
            <a:pPr marL="0" indent="0">
              <a:buNone/>
            </a:pPr>
            <a:r>
              <a:rPr lang="en-US" sz="3000" dirty="0"/>
              <a:t>Children learn about symbolism</a:t>
            </a:r>
          </a:p>
          <a:p>
            <a:pPr>
              <a:buFontTx/>
              <a:buChar char="-"/>
            </a:pPr>
            <a:r>
              <a:rPr lang="en-US" sz="2000" dirty="0" smtClean="0"/>
              <a:t>Children </a:t>
            </a:r>
            <a:r>
              <a:rPr lang="en-US" sz="2000" dirty="0"/>
              <a:t>learn the concepts of symbolism through Play. A chair could represents a plane or a bus</a:t>
            </a:r>
            <a:r>
              <a:rPr lang="en-US" sz="2000" dirty="0" smtClean="0"/>
              <a:t>.</a:t>
            </a:r>
          </a:p>
          <a:p>
            <a:pPr marL="0" indent="0">
              <a:buNone/>
            </a:pPr>
            <a:r>
              <a:rPr lang="en-US" sz="3300" dirty="0"/>
              <a:t>Children enhance their imagination</a:t>
            </a:r>
          </a:p>
          <a:p>
            <a:pPr>
              <a:buFontTx/>
              <a:buChar char="-"/>
            </a:pPr>
            <a:r>
              <a:rPr lang="en-US" sz="2000" dirty="0" smtClean="0"/>
              <a:t>Creative </a:t>
            </a:r>
            <a:r>
              <a:rPr lang="en-US" sz="2000" dirty="0"/>
              <a:t>energies are stimulated through the play process</a:t>
            </a:r>
            <a:r>
              <a:rPr lang="en-US" sz="2000" dirty="0" smtClean="0"/>
              <a:t>.</a:t>
            </a:r>
            <a:endParaRPr lang="en-US" sz="2000" dirty="0"/>
          </a:p>
          <a:p>
            <a:pPr marL="0" indent="0">
              <a:buNone/>
            </a:pPr>
            <a:r>
              <a:rPr lang="en-US" sz="2800" dirty="0"/>
              <a:t>Children learn about themselves in play</a:t>
            </a:r>
            <a:r>
              <a:rPr lang="en-US" sz="2000" dirty="0"/>
              <a:t>.</a:t>
            </a:r>
          </a:p>
          <a:p>
            <a:pPr>
              <a:buFontTx/>
              <a:buChar char="-"/>
            </a:pPr>
            <a:r>
              <a:rPr lang="en-US" sz="2000" dirty="0" smtClean="0"/>
              <a:t>Play </a:t>
            </a:r>
            <a:r>
              <a:rPr lang="en-US" sz="2000" dirty="0"/>
              <a:t>provides children with the opportunity to engage in different activities and discover what they enjoy  </a:t>
            </a:r>
            <a:r>
              <a:rPr lang="en-US" sz="2000" dirty="0" smtClean="0"/>
              <a:t>best</a:t>
            </a:r>
          </a:p>
          <a:p>
            <a:pPr>
              <a:buFontTx/>
              <a:buChar char="-"/>
            </a:pPr>
            <a:endParaRPr lang="en-US" sz="2000" dirty="0" smtClean="0"/>
          </a:p>
          <a:p>
            <a:pPr>
              <a:buFontTx/>
              <a:buChar char="-"/>
            </a:pPr>
            <a:endParaRPr lang="en-US" sz="2000" dirty="0"/>
          </a:p>
          <a:p>
            <a:pPr marL="0" indent="0">
              <a:buNone/>
            </a:pPr>
            <a:endParaRPr lang="en-US" sz="2000" dirty="0" smtClean="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xmlns="" val="306200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31" presetClass="entr" presetSubtype="0" fill="hold" grpId="0" nodeType="clickEffect">
                                  <p:stCondLst>
                                    <p:cond delay="0"/>
                                  </p:stCondLst>
                                  <p:childTnLst>
                                    <p:set>
                                      <p:cBhvr>
                                        <p:cTn id="78" dur="1" fill="hold">
                                          <p:stCondLst>
                                            <p:cond delay="0"/>
                                          </p:stCondLst>
                                        </p:cTn>
                                        <p:tgtEl>
                                          <p:spTgt spid="3">
                                            <p:txEl>
                                              <p:pRg st="9" end="9"/>
                                            </p:txEl>
                                          </p:spTgt>
                                        </p:tgtEl>
                                        <p:attrNameLst>
                                          <p:attrName>style.visibility</p:attrName>
                                        </p:attrNameLst>
                                      </p:cBhvr>
                                      <p:to>
                                        <p:strVal val="visible"/>
                                      </p:to>
                                    </p:set>
                                    <p:anim calcmode="lin" valueType="num">
                                      <p:cBhvr>
                                        <p:cTn id="79"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0"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1"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2" dur="1000"/>
                                        <p:tgtEl>
                                          <p:spTgt spid="3">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3">
                                            <p:txEl>
                                              <p:pRg st="10" end="10"/>
                                            </p:txEl>
                                          </p:spTgt>
                                        </p:tgtEl>
                                        <p:attrNameLst>
                                          <p:attrName>style.visibility</p:attrName>
                                        </p:attrNameLst>
                                      </p:cBhvr>
                                      <p:to>
                                        <p:strVal val="visible"/>
                                      </p:to>
                                    </p:set>
                                    <p:anim calcmode="lin" valueType="num">
                                      <p:cBhvr>
                                        <p:cTn id="87"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88"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89"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0" dur="1000"/>
                                        <p:tgtEl>
                                          <p:spTgt spid="3">
                                            <p:txEl>
                                              <p:pRg st="10" end="10"/>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3">
                                            <p:txEl>
                                              <p:pRg st="11" end="11"/>
                                            </p:txEl>
                                          </p:spTgt>
                                        </p:tgtEl>
                                        <p:attrNameLst>
                                          <p:attrName>style.visibility</p:attrName>
                                        </p:attrNameLst>
                                      </p:cBhvr>
                                      <p:to>
                                        <p:strVal val="visible"/>
                                      </p:to>
                                    </p:set>
                                    <p:anim calcmode="lin" valueType="num">
                                      <p:cBhvr>
                                        <p:cTn id="95"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96"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97"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98" dur="1000"/>
                                        <p:tgtEl>
                                          <p:spTgt spid="3">
                                            <p:txEl>
                                              <p:pRg st="11" end="11"/>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31" presetClass="entr" presetSubtype="0" fill="hold" grpId="0" nodeType="clickEffect">
                                  <p:stCondLst>
                                    <p:cond delay="0"/>
                                  </p:stCondLst>
                                  <p:childTnLst>
                                    <p:set>
                                      <p:cBhvr>
                                        <p:cTn id="102" dur="1" fill="hold">
                                          <p:stCondLst>
                                            <p:cond delay="0"/>
                                          </p:stCondLst>
                                        </p:cTn>
                                        <p:tgtEl>
                                          <p:spTgt spid="3">
                                            <p:txEl>
                                              <p:pRg st="12" end="12"/>
                                            </p:txEl>
                                          </p:spTgt>
                                        </p:tgtEl>
                                        <p:attrNameLst>
                                          <p:attrName>style.visibility</p:attrName>
                                        </p:attrNameLst>
                                      </p:cBhvr>
                                      <p:to>
                                        <p:strVal val="visible"/>
                                      </p:to>
                                    </p:set>
                                    <p:anim calcmode="lin" valueType="num">
                                      <p:cBhvr>
                                        <p:cTn id="103"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104"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05"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106" dur="1000"/>
                                        <p:tgtEl>
                                          <p:spTgt spid="3">
                                            <p:txEl>
                                              <p:pRg st="12" end="12"/>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31" presetClass="entr" presetSubtype="0" fill="hold" grpId="0" nodeType="clickEffect">
                                  <p:stCondLst>
                                    <p:cond delay="0"/>
                                  </p:stCondLst>
                                  <p:childTnLst>
                                    <p:set>
                                      <p:cBhvr>
                                        <p:cTn id="110" dur="1" fill="hold">
                                          <p:stCondLst>
                                            <p:cond delay="0"/>
                                          </p:stCondLst>
                                        </p:cTn>
                                        <p:tgtEl>
                                          <p:spTgt spid="3">
                                            <p:txEl>
                                              <p:pRg st="13" end="13"/>
                                            </p:txEl>
                                          </p:spTgt>
                                        </p:tgtEl>
                                        <p:attrNameLst>
                                          <p:attrName>style.visibility</p:attrName>
                                        </p:attrNameLst>
                                      </p:cBhvr>
                                      <p:to>
                                        <p:strVal val="visible"/>
                                      </p:to>
                                    </p:set>
                                    <p:anim calcmode="lin" valueType="num">
                                      <p:cBhvr>
                                        <p:cTn id="111"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12"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13"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14"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599" y="381000"/>
            <a:ext cx="8883445" cy="7355860"/>
          </a:xfrm>
          <a:prstGeom prst="rect">
            <a:avLst/>
          </a:prstGeom>
        </p:spPr>
        <p:txBody>
          <a:bodyPr wrap="square">
            <a:spAutoFit/>
          </a:bodyPr>
          <a:lstStyle/>
          <a:p>
            <a:r>
              <a:rPr lang="en-US" sz="2400" b="1" dirty="0"/>
              <a:t>Children enhance their </a:t>
            </a:r>
            <a:r>
              <a:rPr lang="en-US" sz="2400" b="1" dirty="0" smtClean="0"/>
              <a:t>imagination: </a:t>
            </a:r>
            <a:r>
              <a:rPr lang="en-US" sz="2000" dirty="0" smtClean="0"/>
              <a:t>Creative </a:t>
            </a:r>
            <a:r>
              <a:rPr lang="en-US" sz="2000" dirty="0"/>
              <a:t>energies are stimulated through the play process.</a:t>
            </a:r>
          </a:p>
          <a:p>
            <a:r>
              <a:rPr lang="en-US" sz="2400" b="1" dirty="0"/>
              <a:t>Children learn about themselves in play</a:t>
            </a:r>
            <a:r>
              <a:rPr lang="en-US" sz="2000" dirty="0"/>
              <a:t>.</a:t>
            </a:r>
          </a:p>
          <a:p>
            <a:pPr marL="342900" indent="-342900">
              <a:buFont typeface="Wingdings" pitchFamily="2" charset="2"/>
              <a:buChar char="Ø"/>
            </a:pPr>
            <a:r>
              <a:rPr lang="en-US" sz="2000" dirty="0"/>
              <a:t>Play provides children with the opportunity to engage in different activities and discover what they enjoy best. A child can be and do anything while they are playing. Through these safe play experiences children are able to experiment and try out various roles. </a:t>
            </a:r>
            <a:endParaRPr lang="en-US" sz="2000" dirty="0" smtClean="0"/>
          </a:p>
          <a:p>
            <a:r>
              <a:rPr lang="en-US" sz="2400" b="1" dirty="0" smtClean="0"/>
              <a:t>Play </a:t>
            </a:r>
            <a:r>
              <a:rPr lang="en-US" sz="2400" b="1" dirty="0"/>
              <a:t>is a framework for learning</a:t>
            </a:r>
          </a:p>
          <a:p>
            <a:pPr marL="342900" indent="-342900">
              <a:buFont typeface="Wingdings" pitchFamily="2" charset="2"/>
              <a:buChar char="Ø"/>
            </a:pPr>
            <a:r>
              <a:rPr lang="en-US" sz="2000" dirty="0"/>
              <a:t>Play brings together all the developmental areas  involved in learning. Play builds the foundation for academic learning and relationship.</a:t>
            </a:r>
          </a:p>
          <a:p>
            <a:r>
              <a:rPr lang="en-US" sz="2400" b="1" dirty="0" smtClean="0"/>
              <a:t>Play </a:t>
            </a:r>
            <a:r>
              <a:rPr lang="en-US" sz="2400" b="1" dirty="0"/>
              <a:t>helps to strengthen relationships</a:t>
            </a:r>
            <a:r>
              <a:rPr lang="en-US" sz="2000" dirty="0"/>
              <a:t>.</a:t>
            </a:r>
          </a:p>
          <a:p>
            <a:pPr marL="342900" indent="-342900">
              <a:buFont typeface="Wingdings" pitchFamily="2" charset="2"/>
              <a:buChar char="Ø"/>
            </a:pPr>
            <a:r>
              <a:rPr lang="en-US" sz="2000" dirty="0"/>
              <a:t>Sharing a fun play experience helps to enhance and strengthen relationships.</a:t>
            </a:r>
          </a:p>
          <a:p>
            <a:r>
              <a:rPr lang="en-US" sz="2000" b="1" dirty="0"/>
              <a:t>Play involves children totally and keeps them occupied.</a:t>
            </a:r>
          </a:p>
          <a:p>
            <a:pPr marL="342900" indent="-342900">
              <a:buFont typeface="Wingdings" pitchFamily="2" charset="2"/>
              <a:buChar char="Ø"/>
            </a:pPr>
            <a:r>
              <a:rPr lang="en-US" sz="2000" dirty="0"/>
              <a:t>There is a connection between a child’s play and their behavior. If we can help children to find fun play experiences that keep them interested and involved, negative behaviors will often disappear and replaced with positive play activities.</a:t>
            </a:r>
          </a:p>
          <a:p>
            <a:r>
              <a:rPr lang="en-US" sz="2400" b="1" dirty="0"/>
              <a:t>Children develop the foundations of reading and writing</a:t>
            </a:r>
          </a:p>
          <a:p>
            <a:pPr marL="342900" indent="-342900">
              <a:buFont typeface="Wingdings" pitchFamily="2" charset="2"/>
              <a:buChar char="Ø"/>
            </a:pPr>
            <a:r>
              <a:rPr lang="en-US" sz="2000" dirty="0"/>
              <a:t>Children practice their fine motor skills as they draw, color and paint. This will help them print and write when they are older</a:t>
            </a:r>
            <a:r>
              <a:rPr lang="en-US" dirty="0"/>
              <a:t>. </a:t>
            </a:r>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xmlns="" val="1051649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aspects of play</a:t>
            </a:r>
            <a:endParaRPr lang="en-US" dirty="0"/>
          </a:p>
        </p:txBody>
      </p:sp>
      <p:sp>
        <p:nvSpPr>
          <p:cNvPr id="3" name="Content Placeholder 2"/>
          <p:cNvSpPr>
            <a:spLocks noGrp="1"/>
          </p:cNvSpPr>
          <p:nvPr>
            <p:ph idx="1"/>
          </p:nvPr>
        </p:nvSpPr>
        <p:spPr>
          <a:xfrm>
            <a:off x="152400" y="1219200"/>
            <a:ext cx="8763000" cy="5486400"/>
          </a:xfrm>
        </p:spPr>
        <p:txBody>
          <a:bodyPr>
            <a:normAutofit fontScale="62500" lnSpcReduction="20000"/>
          </a:bodyPr>
          <a:lstStyle/>
          <a:p>
            <a:pPr marL="0" indent="0">
              <a:buNone/>
            </a:pPr>
            <a:r>
              <a:rPr lang="en-US" sz="5100" dirty="0" smtClean="0"/>
              <a:t>Repetition</a:t>
            </a:r>
            <a:endParaRPr lang="en-US" sz="5100" dirty="0"/>
          </a:p>
          <a:p>
            <a:pPr marL="0" indent="0">
              <a:buNone/>
            </a:pPr>
            <a:r>
              <a:rPr lang="en-US" sz="3800" dirty="0"/>
              <a:t>Children need to repeat activities over and again to fully acquire the concept involved Adults might find this boring, but for the child this is essential. </a:t>
            </a:r>
          </a:p>
          <a:p>
            <a:pPr marL="0" indent="0">
              <a:buNone/>
            </a:pPr>
            <a:r>
              <a:rPr lang="en-US" sz="5100" dirty="0" smtClean="0"/>
              <a:t>Process </a:t>
            </a:r>
            <a:r>
              <a:rPr lang="en-US" sz="5100" dirty="0"/>
              <a:t>is more important than product</a:t>
            </a:r>
          </a:p>
          <a:p>
            <a:pPr marL="0" indent="0">
              <a:buNone/>
            </a:pPr>
            <a:r>
              <a:rPr lang="en-US" dirty="0"/>
              <a:t>For children it is process of creating that is the most significant, not </a:t>
            </a:r>
            <a:r>
              <a:rPr lang="en-US" dirty="0" smtClean="0"/>
              <a:t>what </a:t>
            </a:r>
            <a:r>
              <a:rPr lang="en-US" dirty="0"/>
              <a:t>they have created  children might spend hours playing with blocks or creating a painting and in the end destroy the entire creation. Children love the process of creating. The final product might not resemble anything to us but that is not important</a:t>
            </a:r>
            <a:r>
              <a:rPr lang="en-US" dirty="0" smtClean="0"/>
              <a:t>..</a:t>
            </a:r>
            <a:endParaRPr lang="en-US" dirty="0"/>
          </a:p>
          <a:p>
            <a:pPr marL="0" indent="0">
              <a:buNone/>
            </a:pPr>
            <a:r>
              <a:rPr lang="en-US" sz="5100" dirty="0" smtClean="0"/>
              <a:t>There </a:t>
            </a:r>
            <a:r>
              <a:rPr lang="en-US" sz="5100" dirty="0"/>
              <a:t>is no right or wrong way to play</a:t>
            </a:r>
          </a:p>
          <a:p>
            <a:pPr marL="0" indent="0">
              <a:buNone/>
            </a:pPr>
            <a:r>
              <a:rPr lang="en-US" dirty="0"/>
              <a:t>Children cannot “ fall “ at play. Each individual plays in a different way and creativity should be encouraged . Children learn at their own rate and in their own way.</a:t>
            </a:r>
          </a:p>
          <a:p>
            <a:pPr marL="0" indent="0">
              <a:buNone/>
            </a:pPr>
            <a:r>
              <a:rPr lang="en-US" sz="5100" dirty="0" smtClean="0"/>
              <a:t>Play </a:t>
            </a:r>
            <a:r>
              <a:rPr lang="en-US" sz="5100" dirty="0"/>
              <a:t>is a developmental indicator</a:t>
            </a:r>
          </a:p>
          <a:p>
            <a:pPr marL="0" indent="0">
              <a:buNone/>
            </a:pPr>
            <a:r>
              <a:rPr lang="en-US" dirty="0"/>
              <a:t>Observing the quality of play can help experts to understand children better. They can determine if the child is playing at their appropriate developmental level</a:t>
            </a:r>
          </a:p>
        </p:txBody>
      </p:sp>
    </p:spTree>
    <p:extLst>
      <p:ext uri="{BB962C8B-B14F-4D97-AF65-F5344CB8AC3E}">
        <p14:creationId xmlns:p14="http://schemas.microsoft.com/office/powerpoint/2010/main" xmlns="" val="297502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Developmental stages of play</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When do you think children starts to play?</a:t>
            </a:r>
          </a:p>
          <a:p>
            <a:pPr marL="0" indent="0">
              <a:buNone/>
            </a:pPr>
            <a:r>
              <a:rPr lang="en-US" sz="2400" dirty="0" smtClean="0"/>
              <a:t>Is there age wise difference in play?</a:t>
            </a:r>
            <a:endParaRPr lang="en-US" sz="2400" dirty="0"/>
          </a:p>
          <a:p>
            <a:pPr marL="457200" indent="-457200">
              <a:buFont typeface="+mj-lt"/>
              <a:buAutoNum type="alphaUcPeriod"/>
            </a:pPr>
            <a:r>
              <a:rPr lang="en-US" sz="2400" dirty="0" smtClean="0"/>
              <a:t> </a:t>
            </a:r>
            <a:r>
              <a:rPr lang="en-US" sz="2400" dirty="0"/>
              <a:t>Sensorimotor play </a:t>
            </a:r>
            <a:endParaRPr lang="en-US" sz="2400" dirty="0" smtClean="0"/>
          </a:p>
          <a:p>
            <a:pPr marL="457200" indent="-457200">
              <a:buFont typeface="+mj-lt"/>
              <a:buAutoNum type="alphaUcPeriod"/>
            </a:pPr>
            <a:r>
              <a:rPr lang="en-US" sz="2400" dirty="0"/>
              <a:t>Play with objects </a:t>
            </a:r>
            <a:endParaRPr lang="en-US" sz="2400" dirty="0" smtClean="0"/>
          </a:p>
          <a:p>
            <a:pPr marL="457200" indent="-457200">
              <a:buFont typeface="+mj-lt"/>
              <a:buAutoNum type="alphaUcPeriod"/>
            </a:pPr>
            <a:r>
              <a:rPr lang="en-US" sz="2400" dirty="0"/>
              <a:t>Symbolic </a:t>
            </a:r>
            <a:r>
              <a:rPr lang="en-US" sz="2400" dirty="0" smtClean="0"/>
              <a:t>Play</a:t>
            </a:r>
          </a:p>
          <a:p>
            <a:pPr marL="457200" indent="-457200">
              <a:buFont typeface="+mj-lt"/>
              <a:buAutoNum type="alphaUcPeriod"/>
            </a:pPr>
            <a:r>
              <a:rPr lang="en-US" sz="2400" dirty="0"/>
              <a:t>SOCIAL PLAY</a:t>
            </a:r>
          </a:p>
        </p:txBody>
      </p:sp>
    </p:spTree>
    <p:extLst>
      <p:ext uri="{BB962C8B-B14F-4D97-AF65-F5344CB8AC3E}">
        <p14:creationId xmlns:p14="http://schemas.microsoft.com/office/powerpoint/2010/main" xmlns="" val="3564809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Types of play</a:t>
            </a:r>
            <a:endParaRPr lang="en-US" dirty="0"/>
          </a:p>
        </p:txBody>
      </p:sp>
      <p:sp>
        <p:nvSpPr>
          <p:cNvPr id="3" name="Content Placeholder 2"/>
          <p:cNvSpPr>
            <a:spLocks noGrp="1"/>
          </p:cNvSpPr>
          <p:nvPr>
            <p:ph idx="1"/>
          </p:nvPr>
        </p:nvSpPr>
        <p:spPr>
          <a:xfrm>
            <a:off x="457200" y="990601"/>
            <a:ext cx="8458200" cy="5867400"/>
          </a:xfrm>
        </p:spPr>
        <p:txBody>
          <a:bodyPr>
            <a:noAutofit/>
          </a:bodyPr>
          <a:lstStyle/>
          <a:p>
            <a:pPr>
              <a:buFont typeface="Wingdings" pitchFamily="2" charset="2"/>
              <a:buChar char="ü"/>
            </a:pPr>
            <a:r>
              <a:rPr lang="en-US" sz="2000" dirty="0" smtClean="0"/>
              <a:t>Do you remember the type of plays you have played in your childhood? </a:t>
            </a:r>
            <a:endParaRPr lang="en-US" sz="2000" dirty="0"/>
          </a:p>
          <a:p>
            <a:pPr>
              <a:buFont typeface="Wingdings" pitchFamily="2" charset="2"/>
              <a:buChar char="ü"/>
            </a:pPr>
            <a:r>
              <a:rPr lang="en-US" sz="2000" dirty="0" smtClean="0"/>
              <a:t>Can you mention the type of plays preschool children play? </a:t>
            </a:r>
          </a:p>
          <a:p>
            <a:pPr marL="0" indent="0">
              <a:buNone/>
            </a:pPr>
            <a:r>
              <a:rPr lang="en-US" sz="2000" dirty="0"/>
              <a:t>Preschool children engage in many types of play, which develop in complexity as they change and </a:t>
            </a:r>
            <a:r>
              <a:rPr lang="en-US" sz="2000" dirty="0" smtClean="0"/>
              <a:t>grow. </a:t>
            </a:r>
          </a:p>
          <a:p>
            <a:pPr marL="0" indent="0">
              <a:buNone/>
            </a:pPr>
            <a:r>
              <a:rPr lang="en-US" sz="2000" dirty="0"/>
              <a:t>Through observation and participation in children’s play, teachers gain insight into children’s thinking and developing abilities. With this information </a:t>
            </a:r>
            <a:r>
              <a:rPr lang="en-US" sz="2000" dirty="0" smtClean="0"/>
              <a:t>teachers </a:t>
            </a:r>
            <a:r>
              <a:rPr lang="en-US" sz="2000" dirty="0"/>
              <a:t>make instructional strategy </a:t>
            </a:r>
            <a:r>
              <a:rPr lang="en-US" sz="2000" dirty="0" smtClean="0"/>
              <a:t>choices</a:t>
            </a:r>
          </a:p>
          <a:p>
            <a:pPr marL="0" indent="0">
              <a:buNone/>
            </a:pPr>
            <a:endParaRPr lang="en-US" sz="2000" dirty="0" smtClean="0"/>
          </a:p>
          <a:p>
            <a:pPr marL="0" indent="0">
              <a:buNone/>
            </a:pPr>
            <a:r>
              <a:rPr lang="en-US" sz="2000" dirty="0"/>
              <a:t>The following categories often are used to describe the play of preschool children.</a:t>
            </a:r>
          </a:p>
          <a:p>
            <a:pPr marL="0" indent="0">
              <a:buNone/>
            </a:pPr>
            <a:r>
              <a:rPr lang="en-US" sz="2000" b="1" dirty="0"/>
              <a:t>Solitary Play</a:t>
            </a:r>
            <a:r>
              <a:rPr lang="en-US" sz="2000" dirty="0"/>
              <a:t>: Playing alone with materials and ideas.</a:t>
            </a:r>
          </a:p>
          <a:p>
            <a:pPr marL="0" indent="0">
              <a:buNone/>
            </a:pPr>
            <a:r>
              <a:rPr lang="en-US" sz="2000" b="1" dirty="0"/>
              <a:t>Parallel Play</a:t>
            </a:r>
            <a:r>
              <a:rPr lang="en-US" sz="2000" dirty="0"/>
              <a:t>: Playing side by side, sometimes mirroring each other, sometimes doing very different activities with the same materials.</a:t>
            </a:r>
          </a:p>
          <a:p>
            <a:pPr marL="0" indent="0">
              <a:buNone/>
            </a:pPr>
            <a:r>
              <a:rPr lang="en-US" sz="2000" b="1" dirty="0"/>
              <a:t>Cooperative Play</a:t>
            </a:r>
            <a:r>
              <a:rPr lang="en-US" sz="2000" dirty="0"/>
              <a:t>: Playing in collaboration with another or a group with a common goal or problem to solve, sharing ideas, materials and roles.</a:t>
            </a:r>
          </a:p>
          <a:p>
            <a:pPr marL="0" indent="0">
              <a:buNone/>
            </a:pPr>
            <a:endParaRPr lang="en-US" sz="1600" dirty="0"/>
          </a:p>
        </p:txBody>
      </p:sp>
    </p:spTree>
    <p:extLst>
      <p:ext uri="{BB962C8B-B14F-4D97-AF65-F5344CB8AC3E}">
        <p14:creationId xmlns:p14="http://schemas.microsoft.com/office/powerpoint/2010/main" xmlns="" val="376276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p:cTn id="5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 calcmode="lin" valueType="num">
                                      <p:cBhvr>
                                        <p:cTn id="63"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915400" cy="7325082"/>
          </a:xfrm>
          <a:prstGeom prst="rect">
            <a:avLst/>
          </a:prstGeom>
        </p:spPr>
        <p:txBody>
          <a:bodyPr wrap="square">
            <a:spAutoFit/>
          </a:bodyPr>
          <a:lstStyle/>
          <a:p>
            <a:r>
              <a:rPr lang="en-US" sz="2000" b="1" dirty="0">
                <a:solidFill>
                  <a:prstClr val="black"/>
                </a:solidFill>
              </a:rPr>
              <a:t>Free Self-Directed Play</a:t>
            </a:r>
            <a:r>
              <a:rPr lang="en-US" sz="2000" dirty="0">
                <a:solidFill>
                  <a:prstClr val="black"/>
                </a:solidFill>
              </a:rPr>
              <a:t>: Playing with materials or ideas, alone or with others, with adult support only if required by participants in the activity.</a:t>
            </a:r>
          </a:p>
          <a:p>
            <a:r>
              <a:rPr lang="en-US" sz="2000" b="1" dirty="0">
                <a:solidFill>
                  <a:prstClr val="black"/>
                </a:solidFill>
              </a:rPr>
              <a:t>Sensory-Motor Play: </a:t>
            </a:r>
            <a:r>
              <a:rPr lang="en-US" sz="2000" dirty="0">
                <a:solidFill>
                  <a:prstClr val="black"/>
                </a:solidFill>
              </a:rPr>
              <a:t>Exploring the properties of objects using both senses and physical activity, e.g., banging or rolling clay, pouring sand or water, or making sculptures from paper </a:t>
            </a:r>
            <a:r>
              <a:rPr lang="en-US" sz="2000" dirty="0" smtClean="0">
                <a:solidFill>
                  <a:prstClr val="black"/>
                </a:solidFill>
              </a:rPr>
              <a:t>machine.</a:t>
            </a:r>
            <a:endParaRPr lang="en-US" sz="2000" dirty="0">
              <a:solidFill>
                <a:prstClr val="black"/>
              </a:solidFill>
            </a:endParaRPr>
          </a:p>
          <a:p>
            <a:r>
              <a:rPr lang="en-US" sz="2000" b="1" dirty="0">
                <a:solidFill>
                  <a:prstClr val="black"/>
                </a:solidFill>
              </a:rPr>
              <a:t>Constructive Play</a:t>
            </a:r>
            <a:r>
              <a:rPr lang="en-US" sz="2000" dirty="0">
                <a:solidFill>
                  <a:prstClr val="black"/>
                </a:solidFill>
              </a:rPr>
              <a:t>: Making structures and creations using various objects and materials that can be assembled in an infinite variety of ways, e.g., building a garage for toy cars and trucks out of a set of wooden blocks or Legos.</a:t>
            </a:r>
          </a:p>
          <a:p>
            <a:r>
              <a:rPr lang="en-US" sz="2000" b="1" dirty="0">
                <a:solidFill>
                  <a:prstClr val="black"/>
                </a:solidFill>
              </a:rPr>
              <a:t>Dramatic Play</a:t>
            </a:r>
            <a:r>
              <a:rPr lang="en-US" sz="2000" dirty="0">
                <a:solidFill>
                  <a:prstClr val="black"/>
                </a:solidFill>
              </a:rPr>
              <a:t>: Assuming pretend roles, imitating and acting out situations about feelings, events, people and animals, e.g., using language and gestures while pretending to be a father, a salesperson in a store, or a doctor in the hospital.</a:t>
            </a:r>
          </a:p>
          <a:p>
            <a:r>
              <a:rPr lang="en-US" sz="2000" b="1" dirty="0">
                <a:solidFill>
                  <a:prstClr val="black"/>
                </a:solidFill>
              </a:rPr>
              <a:t>Symbolic Play</a:t>
            </a:r>
            <a:r>
              <a:rPr lang="en-US" sz="2000" dirty="0">
                <a:solidFill>
                  <a:prstClr val="black"/>
                </a:solidFill>
              </a:rPr>
              <a:t>: Representing concrete objects, actions and events mentally or symbolically. As children mature, they are able to use objects such as blocks or cardboard boxes that are increasingly less realistic in form and function from the object the child wishes to symbolize. </a:t>
            </a:r>
          </a:p>
          <a:p>
            <a:r>
              <a:rPr lang="en-US" sz="2000" b="1" dirty="0">
                <a:solidFill>
                  <a:prstClr val="black"/>
                </a:solidFill>
              </a:rPr>
              <a:t>Gross-Motor Play</a:t>
            </a:r>
            <a:r>
              <a:rPr lang="en-US" sz="2000" dirty="0">
                <a:solidFill>
                  <a:prstClr val="black"/>
                </a:solidFill>
              </a:rPr>
              <a:t>: Engaging in activities that require children to use their large muscles.</a:t>
            </a:r>
          </a:p>
          <a:p>
            <a:r>
              <a:rPr lang="en-US" sz="2000" dirty="0">
                <a:solidFill>
                  <a:prstClr val="black"/>
                </a:solidFill>
              </a:rPr>
              <a:t>Most typically outside, this type of play may involve dramatic play within the running, climbing and/or riding of </a:t>
            </a:r>
            <a:r>
              <a:rPr lang="en-US" sz="2000" dirty="0" smtClean="0">
                <a:solidFill>
                  <a:prstClr val="black"/>
                </a:solidFill>
              </a:rPr>
              <a:t>vehicles</a:t>
            </a:r>
          </a:p>
          <a:p>
            <a:endParaRPr lang="en-US" dirty="0">
              <a:solidFill>
                <a:prstClr val="black"/>
              </a:solidFill>
            </a:endParaRPr>
          </a:p>
          <a:p>
            <a:endParaRPr lang="en-US" dirty="0" smtClean="0">
              <a:solidFill>
                <a:prstClr val="black"/>
              </a:solidFill>
            </a:endParaRPr>
          </a:p>
          <a:p>
            <a:endParaRPr lang="en-US" dirty="0">
              <a:solidFill>
                <a:prstClr val="black"/>
              </a:solidFill>
            </a:endParaRPr>
          </a:p>
          <a:p>
            <a:endParaRPr lang="en-US"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xmlns="" val="280753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1"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000" fill="hold"/>
                                        <p:tgtEl>
                                          <p:spTgt spid="2"/>
                                        </p:tgtEl>
                                        <p:attrNameLst>
                                          <p:attrName>ppt_w</p:attrName>
                                        </p:attrNameLst>
                                      </p:cBhvr>
                                      <p:tavLst>
                                        <p:tav tm="0">
                                          <p:val>
                                            <p:fltVal val="0"/>
                                          </p:val>
                                        </p:tav>
                                        <p:tav tm="100000">
                                          <p:val>
                                            <p:strVal val="#ppt_w"/>
                                          </p:val>
                                        </p:tav>
                                      </p:tavLst>
                                    </p:anim>
                                    <p:anim calcmode="lin" valueType="num">
                                      <p:cBhvr>
                                        <p:cTn id="16" dur="1000" fill="hold"/>
                                        <p:tgtEl>
                                          <p:spTgt spid="2"/>
                                        </p:tgtEl>
                                        <p:attrNameLst>
                                          <p:attrName>ppt_h</p:attrName>
                                        </p:attrNameLst>
                                      </p:cBhvr>
                                      <p:tavLst>
                                        <p:tav tm="0">
                                          <p:val>
                                            <p:fltVal val="0"/>
                                          </p:val>
                                        </p:tav>
                                        <p:tav tm="100000">
                                          <p:val>
                                            <p:strVal val="#ppt_h"/>
                                          </p:val>
                                        </p:tav>
                                      </p:tavLst>
                                    </p:anim>
                                    <p:anim calcmode="lin" valueType="num">
                                      <p:cBhvr>
                                        <p:cTn id="17" dur="1000" fill="hold"/>
                                        <p:tgtEl>
                                          <p:spTgt spid="2"/>
                                        </p:tgtEl>
                                        <p:attrNameLst>
                                          <p:attrName>style.rotation</p:attrName>
                                        </p:attrNameLst>
                                      </p:cBhvr>
                                      <p:tavLst>
                                        <p:tav tm="0">
                                          <p:val>
                                            <p:fltVal val="90"/>
                                          </p:val>
                                        </p:tav>
                                        <p:tav tm="100000">
                                          <p:val>
                                            <p:fltVal val="0"/>
                                          </p:val>
                                        </p:tav>
                                      </p:tavLst>
                                    </p:anim>
                                    <p:animEffect transition="in" filter="fade">
                                      <p:cBhvr>
                                        <p:cTn id="18" dur="10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p:cTn id="2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1" end="1"/>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p:cTn id="2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2">
                                            <p:txEl>
                                              <p:pRg st="2" end="2"/>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p:cTn id="3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2">
                                            <p:txEl>
                                              <p:pRg st="3" end="3"/>
                                            </p:txEl>
                                          </p:spTgt>
                                        </p:tgtEl>
                                      </p:cBhvr>
                                    </p:animEffect>
                                  </p:childTnLst>
                                </p:cTn>
                              </p:par>
                              <p:par>
                                <p:cTn id="39" presetID="31" presetClass="entr" presetSubtype="0" fill="hold" nodeType="with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 calcmode="lin" valueType="num">
                                      <p:cBhvr>
                                        <p:cTn id="41"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2"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3"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4" dur="1000"/>
                                        <p:tgtEl>
                                          <p:spTgt spid="2">
                                            <p:txEl>
                                              <p:pRg st="4" end="4"/>
                                            </p:txEl>
                                          </p:spTgt>
                                        </p:tgtEl>
                                      </p:cBhvr>
                                    </p:animEffect>
                                  </p:childTnLst>
                                </p:cTn>
                              </p:par>
                              <p:par>
                                <p:cTn id="45" presetID="31" presetClass="entr" presetSubtype="0" fill="hold" nodeType="with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5" end="5"/>
                                            </p:txEl>
                                          </p:spTgt>
                                        </p:tgtEl>
                                      </p:cBhvr>
                                    </p:animEffect>
                                  </p:childTnLst>
                                </p:cTn>
                              </p:par>
                              <p:par>
                                <p:cTn id="51" presetID="31" presetClass="entr" presetSubtype="0" fill="hold" nodeType="withEffect">
                                  <p:stCondLst>
                                    <p:cond delay="0"/>
                                  </p:stCondLst>
                                  <p:childTnLst>
                                    <p:set>
                                      <p:cBhvr>
                                        <p:cTn id="52" dur="1" fill="hold">
                                          <p:stCondLst>
                                            <p:cond delay="0"/>
                                          </p:stCondLst>
                                        </p:cTn>
                                        <p:tgtEl>
                                          <p:spTgt spid="2">
                                            <p:txEl>
                                              <p:pRg st="6" end="6"/>
                                            </p:txEl>
                                          </p:spTgt>
                                        </p:tgtEl>
                                        <p:attrNameLst>
                                          <p:attrName>style.visibility</p:attrName>
                                        </p:attrNameLst>
                                      </p:cBhvr>
                                      <p:to>
                                        <p:strVal val="visible"/>
                                      </p:to>
                                    </p:set>
                                    <p:anim calcmode="lin" valueType="num">
                                      <p:cBhvr>
                                        <p:cTn id="5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5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55"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56" dur="1000"/>
                                        <p:tgtEl>
                                          <p:spTgt spid="2">
                                            <p:txEl>
                                              <p:pRg st="6" end="6"/>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2">
                                            <p:txEl>
                                              <p:pRg st="2" end="2"/>
                                            </p:txEl>
                                          </p:spTgt>
                                        </p:tgtEl>
                                        <p:attrNameLst>
                                          <p:attrName>style.visibility</p:attrName>
                                        </p:attrNameLst>
                                      </p:cBhvr>
                                      <p:to>
                                        <p:strVal val="visible"/>
                                      </p:to>
                                    </p:set>
                                    <p:anim calcmode="lin" valueType="num">
                                      <p:cBhvr>
                                        <p:cTn id="6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6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6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64" dur="1000"/>
                                        <p:tgtEl>
                                          <p:spTgt spid="2">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nodeType="clickEffect">
                                  <p:stCondLst>
                                    <p:cond delay="0"/>
                                  </p:stCondLst>
                                  <p:childTnLst>
                                    <p:set>
                                      <p:cBhvr>
                                        <p:cTn id="68" dur="1" fill="hold">
                                          <p:stCondLst>
                                            <p:cond delay="0"/>
                                          </p:stCondLst>
                                        </p:cTn>
                                        <p:tgtEl>
                                          <p:spTgt spid="2">
                                            <p:txEl>
                                              <p:pRg st="4" end="4"/>
                                            </p:txEl>
                                          </p:spTgt>
                                        </p:tgtEl>
                                        <p:attrNameLst>
                                          <p:attrName>style.visibility</p:attrName>
                                        </p:attrNameLst>
                                      </p:cBhvr>
                                      <p:to>
                                        <p:strVal val="visible"/>
                                      </p:to>
                                    </p:set>
                                    <p:anim calcmode="lin" valueType="num">
                                      <p:cBhvr>
                                        <p:cTn id="6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7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7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72" dur="1000"/>
                                        <p:tgtEl>
                                          <p:spTgt spid="2">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nodeType="clickEffect">
                                  <p:stCondLst>
                                    <p:cond delay="0"/>
                                  </p:stCondLst>
                                  <p:childTnLst>
                                    <p:set>
                                      <p:cBhvr>
                                        <p:cTn id="76" dur="1" fill="hold">
                                          <p:stCondLst>
                                            <p:cond delay="0"/>
                                          </p:stCondLst>
                                        </p:cTn>
                                        <p:tgtEl>
                                          <p:spTgt spid="2">
                                            <p:txEl>
                                              <p:pRg st="5" end="5"/>
                                            </p:txEl>
                                          </p:spTgt>
                                        </p:tgtEl>
                                        <p:attrNameLst>
                                          <p:attrName>style.visibility</p:attrName>
                                        </p:attrNameLst>
                                      </p:cBhvr>
                                      <p:to>
                                        <p:strVal val="visible"/>
                                      </p:to>
                                    </p:set>
                                    <p:anim calcmode="lin" valueType="num">
                                      <p:cBhvr>
                                        <p:cTn id="7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7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7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80" dur="1000"/>
                                        <p:tgtEl>
                                          <p:spTgt spid="2">
                                            <p:txEl>
                                              <p:pRg st="5" end="5"/>
                                            </p:txEl>
                                          </p:spTgt>
                                        </p:tgtEl>
                                      </p:cBhvr>
                                    </p:animEffect>
                                  </p:childTnLst>
                                </p:cTn>
                              </p:par>
                              <p:par>
                                <p:cTn id="81" presetID="31" presetClass="entr" presetSubtype="0" fill="hold" nodeType="withEffect">
                                  <p:stCondLst>
                                    <p:cond delay="0"/>
                                  </p:stCondLst>
                                  <p:childTnLst>
                                    <p:set>
                                      <p:cBhvr>
                                        <p:cTn id="82" dur="1" fill="hold">
                                          <p:stCondLst>
                                            <p:cond delay="0"/>
                                          </p:stCondLst>
                                        </p:cTn>
                                        <p:tgtEl>
                                          <p:spTgt spid="2">
                                            <p:txEl>
                                              <p:pRg st="6" end="6"/>
                                            </p:txEl>
                                          </p:spTgt>
                                        </p:tgtEl>
                                        <p:attrNameLst>
                                          <p:attrName>style.visibility</p:attrName>
                                        </p:attrNameLst>
                                      </p:cBhvr>
                                      <p:to>
                                        <p:strVal val="visible"/>
                                      </p:to>
                                    </p:set>
                                    <p:anim calcmode="lin" valueType="num">
                                      <p:cBhvr>
                                        <p:cTn id="83" dur="1000" fill="hold"/>
                                        <p:tgtEl>
                                          <p:spTgt spid="2">
                                            <p:txEl>
                                              <p:pRg st="6" end="6"/>
                                            </p:txEl>
                                          </p:spTgt>
                                        </p:tgtEl>
                                        <p:attrNameLst>
                                          <p:attrName>ppt_w</p:attrName>
                                        </p:attrNameLst>
                                      </p:cBhvr>
                                      <p:tavLst>
                                        <p:tav tm="0">
                                          <p:val>
                                            <p:fltVal val="0"/>
                                          </p:val>
                                        </p:tav>
                                        <p:tav tm="100000">
                                          <p:val>
                                            <p:strVal val="#ppt_w"/>
                                          </p:val>
                                        </p:tav>
                                      </p:tavLst>
                                    </p:anim>
                                    <p:anim calcmode="lin" valueType="num">
                                      <p:cBhvr>
                                        <p:cTn id="84" dur="1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85" dur="1000" fill="hold"/>
                                        <p:tgtEl>
                                          <p:spTgt spid="2">
                                            <p:txEl>
                                              <p:pRg st="6" end="6"/>
                                            </p:txEl>
                                          </p:spTgt>
                                        </p:tgtEl>
                                        <p:attrNameLst>
                                          <p:attrName>style.rotation</p:attrName>
                                        </p:attrNameLst>
                                      </p:cBhvr>
                                      <p:tavLst>
                                        <p:tav tm="0">
                                          <p:val>
                                            <p:fltVal val="90"/>
                                          </p:val>
                                        </p:tav>
                                        <p:tav tm="100000">
                                          <p:val>
                                            <p:fltVal val="0"/>
                                          </p:val>
                                        </p:tav>
                                      </p:tavLst>
                                    </p:anim>
                                    <p:animEffect transition="in" filter="fade">
                                      <p:cBhvr>
                                        <p:cTn id="86"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teachers in play and some guiding principles </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sz="2400" b="1" dirty="0" smtClean="0"/>
              <a:t>Teachers can </a:t>
            </a:r>
            <a:r>
              <a:rPr lang="en-US" sz="2400" b="1" dirty="0"/>
              <a:t>help </a:t>
            </a:r>
            <a:r>
              <a:rPr lang="en-US" sz="2400" b="1" dirty="0" smtClean="0"/>
              <a:t>children </a:t>
            </a:r>
            <a:r>
              <a:rPr lang="en-US" sz="2400" b="1" dirty="0"/>
              <a:t>develop emerging skills </a:t>
            </a:r>
            <a:r>
              <a:rPr lang="en-US" sz="2400" b="1" dirty="0" smtClean="0"/>
              <a:t>when </a:t>
            </a:r>
            <a:r>
              <a:rPr lang="en-US" sz="2400" b="1" dirty="0"/>
              <a:t>they play </a:t>
            </a:r>
            <a:r>
              <a:rPr lang="en-US" sz="2400" b="1" dirty="0" smtClean="0"/>
              <a:t>together</a:t>
            </a:r>
          </a:p>
          <a:p>
            <a:pPr marL="0" indent="0">
              <a:buNone/>
            </a:pPr>
            <a:r>
              <a:rPr lang="en-US" sz="2400" dirty="0" smtClean="0"/>
              <a:t>Caregivers </a:t>
            </a:r>
            <a:r>
              <a:rPr lang="en-US" sz="2400" dirty="0"/>
              <a:t>can provide children with the necessary encouragement so they will continue to try to work towards their task at hand. A smile from their </a:t>
            </a:r>
            <a:r>
              <a:rPr lang="en-US" sz="2400" dirty="0" smtClean="0"/>
              <a:t>teacher </a:t>
            </a:r>
            <a:r>
              <a:rPr lang="en-US" sz="2400" dirty="0"/>
              <a:t>will help children to feel proud of their </a:t>
            </a:r>
            <a:r>
              <a:rPr lang="en-US" sz="2400" dirty="0" smtClean="0"/>
              <a:t>accomplishment</a:t>
            </a:r>
            <a:r>
              <a:rPr lang="en-US" sz="2400" b="1" dirty="0" smtClean="0"/>
              <a:t>.</a:t>
            </a:r>
          </a:p>
          <a:p>
            <a:pPr marL="0" indent="0">
              <a:buNone/>
            </a:pPr>
            <a:r>
              <a:rPr lang="en-US" sz="2400" dirty="0"/>
              <a:t>Guidelines To Remember when playing with children</a:t>
            </a:r>
          </a:p>
          <a:p>
            <a:r>
              <a:rPr lang="en-US" sz="2400" dirty="0"/>
              <a:t>Observe the play</a:t>
            </a:r>
          </a:p>
          <a:p>
            <a:r>
              <a:rPr lang="en-US" sz="2400" dirty="0"/>
              <a:t>Be on the Children’s Level</a:t>
            </a:r>
          </a:p>
          <a:p>
            <a:r>
              <a:rPr lang="en-US" sz="2400" dirty="0"/>
              <a:t>Follow the Children’s Lead</a:t>
            </a:r>
          </a:p>
          <a:p>
            <a:r>
              <a:rPr lang="en-US" sz="2400" dirty="0"/>
              <a:t>Children need Encouragement </a:t>
            </a:r>
          </a:p>
          <a:p>
            <a:r>
              <a:rPr lang="en-US" sz="2400" dirty="0"/>
              <a:t>Match the children’s Ability to the Play</a:t>
            </a:r>
          </a:p>
          <a:p>
            <a:pPr marL="0" indent="0">
              <a:buNone/>
            </a:pPr>
            <a:endParaRPr lang="en-US" sz="2400" dirty="0"/>
          </a:p>
          <a:p>
            <a:pPr marL="0" indent="0">
              <a:buNone/>
            </a:pPr>
            <a:endParaRPr lang="en-US" sz="2400" dirty="0" smtClean="0"/>
          </a:p>
        </p:txBody>
      </p:sp>
    </p:spTree>
    <p:extLst>
      <p:ext uri="{BB962C8B-B14F-4D97-AF65-F5344CB8AC3E}">
        <p14:creationId xmlns:p14="http://schemas.microsoft.com/office/powerpoint/2010/main" xmlns="" val="6918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dirty="0"/>
              <a:t>Organization      </a:t>
            </a:r>
          </a:p>
          <a:p>
            <a:r>
              <a:rPr lang="en-US" dirty="0" smtClean="0"/>
              <a:t>Brain development </a:t>
            </a:r>
            <a:endParaRPr lang="en-US" dirty="0"/>
          </a:p>
          <a:p>
            <a:r>
              <a:rPr lang="en-US" dirty="0" smtClean="0"/>
              <a:t>Areas of development in LTP</a:t>
            </a:r>
            <a:endParaRPr lang="en-US" dirty="0"/>
          </a:p>
          <a:p>
            <a:r>
              <a:rPr lang="en-US" dirty="0" smtClean="0"/>
              <a:t>Role of teachers in motivating parents</a:t>
            </a:r>
            <a:endParaRPr lang="en-US" dirty="0"/>
          </a:p>
          <a:p>
            <a:r>
              <a:rPr lang="en-US" dirty="0" smtClean="0"/>
              <a:t>Importance of play</a:t>
            </a:r>
            <a:endParaRPr lang="en-US" dirty="0"/>
          </a:p>
          <a:p>
            <a:r>
              <a:rPr lang="en-US" dirty="0" smtClean="0"/>
              <a:t>Introduction to attachment</a:t>
            </a:r>
          </a:p>
          <a:p>
            <a:r>
              <a:rPr lang="en-US" dirty="0" smtClean="0"/>
              <a:t>Developmental Calendar of LTP  </a:t>
            </a:r>
            <a:endParaRPr lang="en-US" dirty="0"/>
          </a:p>
          <a:p>
            <a:endParaRPr lang="en-US" dirty="0"/>
          </a:p>
        </p:txBody>
      </p:sp>
    </p:spTree>
    <p:extLst>
      <p:ext uri="{BB962C8B-B14F-4D97-AF65-F5344CB8AC3E}">
        <p14:creationId xmlns:p14="http://schemas.microsoft.com/office/powerpoint/2010/main" xmlns="" val="494519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Module </a:t>
            </a: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5</a:t>
            </a:r>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Introduction to attachment</a:t>
            </a:r>
            <a:endParaRPr lang="en-US" dirty="0"/>
          </a:p>
        </p:txBody>
      </p:sp>
      <p:sp>
        <p:nvSpPr>
          <p:cNvPr id="3" name="Content Placeholder 2"/>
          <p:cNvSpPr>
            <a:spLocks noGrp="1"/>
          </p:cNvSpPr>
          <p:nvPr>
            <p:ph idx="1"/>
          </p:nvPr>
        </p:nvSpPr>
        <p:spPr>
          <a:xfrm>
            <a:off x="457200" y="1371600"/>
            <a:ext cx="8534400" cy="5410200"/>
          </a:xfrm>
        </p:spPr>
        <p:txBody>
          <a:bodyPr>
            <a:normAutofit fontScale="77500" lnSpcReduction="20000"/>
          </a:bodyPr>
          <a:lstStyle/>
          <a:p>
            <a:pPr marL="0" indent="0">
              <a:buNone/>
            </a:pPr>
            <a:r>
              <a:rPr lang="en-US" sz="2400" dirty="0"/>
              <a:t>Why </a:t>
            </a:r>
            <a:r>
              <a:rPr lang="en-US" sz="2400" dirty="0" smtClean="0"/>
              <a:t>we Learn </a:t>
            </a:r>
            <a:r>
              <a:rPr lang="en-US" sz="2400" dirty="0"/>
              <a:t>About </a:t>
            </a:r>
            <a:r>
              <a:rPr lang="en-US" sz="2400" dirty="0" smtClean="0"/>
              <a:t>Attachment?</a:t>
            </a:r>
          </a:p>
          <a:p>
            <a:pPr marL="0" indent="0">
              <a:buNone/>
            </a:pPr>
            <a:r>
              <a:rPr lang="en-US" sz="2400" dirty="0" smtClean="0"/>
              <a:t>What is attachment?</a:t>
            </a:r>
          </a:p>
          <a:p>
            <a:pPr marL="0" indent="0" algn="ctr">
              <a:buNone/>
            </a:pPr>
            <a:r>
              <a:rPr lang="en-US" dirty="0"/>
              <a:t>Attachment Terms and </a:t>
            </a:r>
            <a:r>
              <a:rPr lang="en-US" dirty="0" smtClean="0"/>
              <a:t>Concepts</a:t>
            </a:r>
          </a:p>
          <a:p>
            <a:pPr marL="0" indent="0">
              <a:buNone/>
            </a:pPr>
            <a:r>
              <a:rPr lang="en-US" sz="2200" dirty="0"/>
              <a:t>Attachment is the process by which the parent-child bond is formed</a:t>
            </a:r>
          </a:p>
          <a:p>
            <a:pPr marL="0" indent="0">
              <a:buNone/>
            </a:pPr>
            <a:r>
              <a:rPr lang="en-US" dirty="0"/>
              <a:t>What is bonding</a:t>
            </a:r>
            <a:r>
              <a:rPr lang="en-US" dirty="0" smtClean="0"/>
              <a:t>?</a:t>
            </a:r>
          </a:p>
          <a:p>
            <a:pPr marL="0" indent="0">
              <a:buNone/>
            </a:pPr>
            <a:r>
              <a:rPr lang="en-US" sz="2000" dirty="0"/>
              <a:t>Bonding refers to the feelings that parents have for their children. Their feelings of closeness connection and commitment are all related to the bonding </a:t>
            </a:r>
            <a:r>
              <a:rPr lang="en-US" sz="2000" dirty="0" smtClean="0"/>
              <a:t>process</a:t>
            </a:r>
          </a:p>
          <a:p>
            <a:pPr marL="0" indent="0">
              <a:buNone/>
            </a:pPr>
            <a:r>
              <a:rPr lang="en-US" sz="2400" dirty="0"/>
              <a:t>What is Attachment?</a:t>
            </a:r>
          </a:p>
          <a:p>
            <a:r>
              <a:rPr lang="en-US" sz="2000" dirty="0" smtClean="0"/>
              <a:t>Attachment </a:t>
            </a:r>
            <a:r>
              <a:rPr lang="en-US" sz="2000" dirty="0"/>
              <a:t>refers to the infant’s confidence in being protected by their parent/ caregiver when they feel they are in danger or distressed, particularly when they are hurt, ill upset, or frightened</a:t>
            </a:r>
            <a:r>
              <a:rPr lang="en-US" sz="2000" dirty="0" smtClean="0"/>
              <a:t>.</a:t>
            </a:r>
          </a:p>
          <a:p>
            <a:r>
              <a:rPr lang="en-US" sz="2000" dirty="0"/>
              <a:t>The quality, of attachment is based upon how the child experiences their parent/caregiver, that is, how timely, appropriate, sensitive, nurturing, loving, consistent, and reliable the care giving experiences are </a:t>
            </a:r>
            <a:endParaRPr lang="en-US" sz="2000" dirty="0" smtClean="0"/>
          </a:p>
          <a:p>
            <a:pPr marL="0" indent="0">
              <a:buNone/>
            </a:pPr>
            <a:r>
              <a:rPr lang="en-US" sz="2300" b="1" dirty="0"/>
              <a:t>Attachment Behaviors</a:t>
            </a:r>
            <a:r>
              <a:rPr lang="en-US" sz="2000" dirty="0"/>
              <a:t>:</a:t>
            </a:r>
          </a:p>
          <a:p>
            <a:r>
              <a:rPr lang="en-US" sz="2000" dirty="0"/>
              <a:t>Seeking closeness</a:t>
            </a:r>
          </a:p>
          <a:p>
            <a:r>
              <a:rPr lang="en-US" sz="2000" dirty="0"/>
              <a:t>Making eye contact</a:t>
            </a:r>
          </a:p>
          <a:p>
            <a:r>
              <a:rPr lang="en-US" sz="2000" dirty="0"/>
              <a:t>Making physical contact</a:t>
            </a:r>
          </a:p>
          <a:p>
            <a:r>
              <a:rPr lang="en-US" sz="2000" dirty="0"/>
              <a:t>Crying</a:t>
            </a:r>
          </a:p>
          <a:p>
            <a:r>
              <a:rPr lang="en-US" sz="2000" dirty="0"/>
              <a:t>Clinging behaviors</a:t>
            </a:r>
          </a:p>
          <a:p>
            <a:endParaRPr lang="en-US" sz="2000" dirty="0"/>
          </a:p>
          <a:p>
            <a:pPr marL="0" indent="0">
              <a:buNone/>
            </a:pPr>
            <a:endParaRPr lang="en-US" dirty="0"/>
          </a:p>
        </p:txBody>
      </p:sp>
    </p:spTree>
    <p:extLst>
      <p:ext uri="{BB962C8B-B14F-4D97-AF65-F5344CB8AC3E}">
        <p14:creationId xmlns:p14="http://schemas.microsoft.com/office/powerpoint/2010/main" xmlns="" val="353698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 calcmode="lin" valueType="num">
                                      <p:cBhvr>
                                        <p:cTn id="6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 calcmode="lin" valueType="num">
                                      <p:cBhvr>
                                        <p:cTn id="77"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8" end="8"/>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0" nodeType="clickEffect">
                                  <p:stCondLst>
                                    <p:cond delay="0"/>
                                  </p:stCondLst>
                                  <p:childTnLst>
                                    <p:set>
                                      <p:cBhvr>
                                        <p:cTn id="84" dur="1" fill="hold">
                                          <p:stCondLst>
                                            <p:cond delay="0"/>
                                          </p:stCondLst>
                                        </p:cTn>
                                        <p:tgtEl>
                                          <p:spTgt spid="3">
                                            <p:txEl>
                                              <p:pRg st="9" end="9"/>
                                            </p:txEl>
                                          </p:spTgt>
                                        </p:tgtEl>
                                        <p:attrNameLst>
                                          <p:attrName>style.visibility</p:attrName>
                                        </p:attrNameLst>
                                      </p:cBhvr>
                                      <p:to>
                                        <p:strVal val="visible"/>
                                      </p:to>
                                    </p:set>
                                    <p:anim calcmode="lin" valueType="num">
                                      <p:cBhvr>
                                        <p:cTn id="85"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6"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7"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8" dur="1000"/>
                                        <p:tgtEl>
                                          <p:spTgt spid="3">
                                            <p:txEl>
                                              <p:pRg st="9" end="9"/>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0" nodeType="clickEffect">
                                  <p:stCondLst>
                                    <p:cond delay="0"/>
                                  </p:stCondLst>
                                  <p:childTnLst>
                                    <p:set>
                                      <p:cBhvr>
                                        <p:cTn id="92" dur="1" fill="hold">
                                          <p:stCondLst>
                                            <p:cond delay="0"/>
                                          </p:stCondLst>
                                        </p:cTn>
                                        <p:tgtEl>
                                          <p:spTgt spid="3">
                                            <p:txEl>
                                              <p:pRg st="10" end="10"/>
                                            </p:txEl>
                                          </p:spTgt>
                                        </p:tgtEl>
                                        <p:attrNameLst>
                                          <p:attrName>style.visibility</p:attrName>
                                        </p:attrNameLst>
                                      </p:cBhvr>
                                      <p:to>
                                        <p:strVal val="visible"/>
                                      </p:to>
                                    </p:set>
                                    <p:anim calcmode="lin" valueType="num">
                                      <p:cBhvr>
                                        <p:cTn id="93"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94"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95" dur="1000" fill="hold"/>
                                        <p:tgtEl>
                                          <p:spTgt spid="3">
                                            <p:txEl>
                                              <p:pRg st="10" end="10"/>
                                            </p:txEl>
                                          </p:spTgt>
                                        </p:tgtEl>
                                        <p:attrNameLst>
                                          <p:attrName>style.rotation</p:attrName>
                                        </p:attrNameLst>
                                      </p:cBhvr>
                                      <p:tavLst>
                                        <p:tav tm="0">
                                          <p:val>
                                            <p:fltVal val="90"/>
                                          </p:val>
                                        </p:tav>
                                        <p:tav tm="100000">
                                          <p:val>
                                            <p:fltVal val="0"/>
                                          </p:val>
                                        </p:tav>
                                      </p:tavLst>
                                    </p:anim>
                                    <p:animEffect transition="in" filter="fade">
                                      <p:cBhvr>
                                        <p:cTn id="96" dur="1000"/>
                                        <p:tgtEl>
                                          <p:spTgt spid="3">
                                            <p:txEl>
                                              <p:pRg st="10" end="10"/>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31" presetClass="entr" presetSubtype="0" fill="hold" grpId="0" nodeType="clickEffect">
                                  <p:stCondLst>
                                    <p:cond delay="0"/>
                                  </p:stCondLst>
                                  <p:childTnLst>
                                    <p:set>
                                      <p:cBhvr>
                                        <p:cTn id="100" dur="1" fill="hold">
                                          <p:stCondLst>
                                            <p:cond delay="0"/>
                                          </p:stCondLst>
                                        </p:cTn>
                                        <p:tgtEl>
                                          <p:spTgt spid="3">
                                            <p:txEl>
                                              <p:pRg st="11" end="11"/>
                                            </p:txEl>
                                          </p:spTgt>
                                        </p:tgtEl>
                                        <p:attrNameLst>
                                          <p:attrName>style.visibility</p:attrName>
                                        </p:attrNameLst>
                                      </p:cBhvr>
                                      <p:to>
                                        <p:strVal val="visible"/>
                                      </p:to>
                                    </p:set>
                                    <p:anim calcmode="lin" valueType="num">
                                      <p:cBhvr>
                                        <p:cTn id="101" dur="10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102" dur="1000" fill="hold"/>
                                        <p:tgtEl>
                                          <p:spTgt spid="3">
                                            <p:txEl>
                                              <p:pRg st="11" end="11"/>
                                            </p:txEl>
                                          </p:spTgt>
                                        </p:tgtEl>
                                        <p:attrNameLst>
                                          <p:attrName>ppt_h</p:attrName>
                                        </p:attrNameLst>
                                      </p:cBhvr>
                                      <p:tavLst>
                                        <p:tav tm="0">
                                          <p:val>
                                            <p:fltVal val="0"/>
                                          </p:val>
                                        </p:tav>
                                        <p:tav tm="100000">
                                          <p:val>
                                            <p:strVal val="#ppt_h"/>
                                          </p:val>
                                        </p:tav>
                                      </p:tavLst>
                                    </p:anim>
                                    <p:anim calcmode="lin" valueType="num">
                                      <p:cBhvr>
                                        <p:cTn id="103" dur="1000" fill="hold"/>
                                        <p:tgtEl>
                                          <p:spTgt spid="3">
                                            <p:txEl>
                                              <p:pRg st="11" end="11"/>
                                            </p:txEl>
                                          </p:spTgt>
                                        </p:tgtEl>
                                        <p:attrNameLst>
                                          <p:attrName>style.rotation</p:attrName>
                                        </p:attrNameLst>
                                      </p:cBhvr>
                                      <p:tavLst>
                                        <p:tav tm="0">
                                          <p:val>
                                            <p:fltVal val="90"/>
                                          </p:val>
                                        </p:tav>
                                        <p:tav tm="100000">
                                          <p:val>
                                            <p:fltVal val="0"/>
                                          </p:val>
                                        </p:tav>
                                      </p:tavLst>
                                    </p:anim>
                                    <p:animEffect transition="in" filter="fade">
                                      <p:cBhvr>
                                        <p:cTn id="104" dur="1000"/>
                                        <p:tgtEl>
                                          <p:spTgt spid="3">
                                            <p:txEl>
                                              <p:pRg st="11" end="11"/>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31" presetClass="entr" presetSubtype="0" fill="hold" grpId="0" nodeType="clickEffect">
                                  <p:stCondLst>
                                    <p:cond delay="0"/>
                                  </p:stCondLst>
                                  <p:childTnLst>
                                    <p:set>
                                      <p:cBhvr>
                                        <p:cTn id="108" dur="1" fill="hold">
                                          <p:stCondLst>
                                            <p:cond delay="0"/>
                                          </p:stCondLst>
                                        </p:cTn>
                                        <p:tgtEl>
                                          <p:spTgt spid="3">
                                            <p:txEl>
                                              <p:pRg st="12" end="12"/>
                                            </p:txEl>
                                          </p:spTgt>
                                        </p:tgtEl>
                                        <p:attrNameLst>
                                          <p:attrName>style.visibility</p:attrName>
                                        </p:attrNameLst>
                                      </p:cBhvr>
                                      <p:to>
                                        <p:strVal val="visible"/>
                                      </p:to>
                                    </p:set>
                                    <p:anim calcmode="lin" valueType="num">
                                      <p:cBhvr>
                                        <p:cTn id="109"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110"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111" dur="1000" fill="hold"/>
                                        <p:tgtEl>
                                          <p:spTgt spid="3">
                                            <p:txEl>
                                              <p:pRg st="12" end="12"/>
                                            </p:txEl>
                                          </p:spTgt>
                                        </p:tgtEl>
                                        <p:attrNameLst>
                                          <p:attrName>style.rotation</p:attrName>
                                        </p:attrNameLst>
                                      </p:cBhvr>
                                      <p:tavLst>
                                        <p:tav tm="0">
                                          <p:val>
                                            <p:fltVal val="90"/>
                                          </p:val>
                                        </p:tav>
                                        <p:tav tm="100000">
                                          <p:val>
                                            <p:fltVal val="0"/>
                                          </p:val>
                                        </p:tav>
                                      </p:tavLst>
                                    </p:anim>
                                    <p:animEffect transition="in" filter="fade">
                                      <p:cBhvr>
                                        <p:cTn id="112" dur="1000"/>
                                        <p:tgtEl>
                                          <p:spTgt spid="3">
                                            <p:txEl>
                                              <p:pRg st="12" end="12"/>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31" presetClass="entr" presetSubtype="0" fill="hold" grpId="0" nodeType="clickEffect">
                                  <p:stCondLst>
                                    <p:cond delay="0"/>
                                  </p:stCondLst>
                                  <p:childTnLst>
                                    <p:set>
                                      <p:cBhvr>
                                        <p:cTn id="116" dur="1" fill="hold">
                                          <p:stCondLst>
                                            <p:cond delay="0"/>
                                          </p:stCondLst>
                                        </p:cTn>
                                        <p:tgtEl>
                                          <p:spTgt spid="3">
                                            <p:txEl>
                                              <p:pRg st="13" end="13"/>
                                            </p:txEl>
                                          </p:spTgt>
                                        </p:tgtEl>
                                        <p:attrNameLst>
                                          <p:attrName>style.visibility</p:attrName>
                                        </p:attrNameLst>
                                      </p:cBhvr>
                                      <p:to>
                                        <p:strVal val="visible"/>
                                      </p:to>
                                    </p:set>
                                    <p:anim calcmode="lin" valueType="num">
                                      <p:cBhvr>
                                        <p:cTn id="117"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118"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119" dur="1000" fill="hold"/>
                                        <p:tgtEl>
                                          <p:spTgt spid="3">
                                            <p:txEl>
                                              <p:pRg st="13" end="13"/>
                                            </p:txEl>
                                          </p:spTgt>
                                        </p:tgtEl>
                                        <p:attrNameLst>
                                          <p:attrName>style.rotation</p:attrName>
                                        </p:attrNameLst>
                                      </p:cBhvr>
                                      <p:tavLst>
                                        <p:tav tm="0">
                                          <p:val>
                                            <p:fltVal val="90"/>
                                          </p:val>
                                        </p:tav>
                                        <p:tav tm="100000">
                                          <p:val>
                                            <p:fltVal val="0"/>
                                          </p:val>
                                        </p:tav>
                                      </p:tavLst>
                                    </p:anim>
                                    <p:animEffect transition="in" filter="fade">
                                      <p:cBhvr>
                                        <p:cTn id="120" dur="1000"/>
                                        <p:tgtEl>
                                          <p:spTgt spid="3">
                                            <p:txEl>
                                              <p:pRg st="13" end="13"/>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31" presetClass="entr" presetSubtype="0" fill="hold" grpId="0" nodeType="clickEffect">
                                  <p:stCondLst>
                                    <p:cond delay="0"/>
                                  </p:stCondLst>
                                  <p:childTnLst>
                                    <p:set>
                                      <p:cBhvr>
                                        <p:cTn id="124" dur="1" fill="hold">
                                          <p:stCondLst>
                                            <p:cond delay="0"/>
                                          </p:stCondLst>
                                        </p:cTn>
                                        <p:tgtEl>
                                          <p:spTgt spid="3">
                                            <p:txEl>
                                              <p:pRg st="14" end="14"/>
                                            </p:txEl>
                                          </p:spTgt>
                                        </p:tgtEl>
                                        <p:attrNameLst>
                                          <p:attrName>style.visibility</p:attrName>
                                        </p:attrNameLst>
                                      </p:cBhvr>
                                      <p:to>
                                        <p:strVal val="visible"/>
                                      </p:to>
                                    </p:set>
                                    <p:anim calcmode="lin" valueType="num">
                                      <p:cBhvr>
                                        <p:cTn id="125" dur="10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126" dur="1000" fill="hold"/>
                                        <p:tgtEl>
                                          <p:spTgt spid="3">
                                            <p:txEl>
                                              <p:pRg st="14" end="14"/>
                                            </p:txEl>
                                          </p:spTgt>
                                        </p:tgtEl>
                                        <p:attrNameLst>
                                          <p:attrName>ppt_h</p:attrName>
                                        </p:attrNameLst>
                                      </p:cBhvr>
                                      <p:tavLst>
                                        <p:tav tm="0">
                                          <p:val>
                                            <p:fltVal val="0"/>
                                          </p:val>
                                        </p:tav>
                                        <p:tav tm="100000">
                                          <p:val>
                                            <p:strVal val="#ppt_h"/>
                                          </p:val>
                                        </p:tav>
                                      </p:tavLst>
                                    </p:anim>
                                    <p:anim calcmode="lin" valueType="num">
                                      <p:cBhvr>
                                        <p:cTn id="127" dur="1000" fill="hold"/>
                                        <p:tgtEl>
                                          <p:spTgt spid="3">
                                            <p:txEl>
                                              <p:pRg st="14" end="14"/>
                                            </p:txEl>
                                          </p:spTgt>
                                        </p:tgtEl>
                                        <p:attrNameLst>
                                          <p:attrName>style.rotation</p:attrName>
                                        </p:attrNameLst>
                                      </p:cBhvr>
                                      <p:tavLst>
                                        <p:tav tm="0">
                                          <p:val>
                                            <p:fltVal val="90"/>
                                          </p:val>
                                        </p:tav>
                                        <p:tav tm="100000">
                                          <p:val>
                                            <p:fltVal val="0"/>
                                          </p:val>
                                        </p:tav>
                                      </p:tavLst>
                                    </p:anim>
                                    <p:animEffect transition="in" filter="fade">
                                      <p:cBhvr>
                                        <p:cTn id="128"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2800" dirty="0" smtClean="0"/>
              <a:t>What do you understand from the picture below?</a:t>
            </a:r>
            <a:br>
              <a:rPr lang="en-US" sz="2800" dirty="0" smtClean="0"/>
            </a:br>
            <a:r>
              <a:rPr lang="en-US" sz="2800" dirty="0"/>
              <a:t>What does An infant rhesus monkey </a:t>
            </a:r>
            <a:r>
              <a:rPr lang="en-US" sz="2800" dirty="0" smtClean="0"/>
              <a:t>demonstrates?  </a:t>
            </a:r>
            <a:endParaRPr lang="en-US" sz="2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828800" y="1371600"/>
            <a:ext cx="5943600" cy="4495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457549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attachment</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Secure </a:t>
            </a:r>
            <a:r>
              <a:rPr lang="en-US" dirty="0"/>
              <a:t>of </a:t>
            </a:r>
            <a:r>
              <a:rPr lang="en-US" dirty="0" smtClean="0"/>
              <a:t>Attachment</a:t>
            </a:r>
          </a:p>
          <a:p>
            <a:pPr marL="0" indent="0">
              <a:buNone/>
            </a:pPr>
            <a:r>
              <a:rPr lang="en-US" sz="2000" dirty="0" smtClean="0"/>
              <a:t>Securely attached infants/children </a:t>
            </a:r>
            <a:r>
              <a:rPr lang="en-US" sz="2000" dirty="0"/>
              <a:t>to their parent/ </a:t>
            </a:r>
            <a:r>
              <a:rPr lang="en-US" sz="2000" dirty="0" smtClean="0"/>
              <a:t>caregiver </a:t>
            </a:r>
            <a:r>
              <a:rPr lang="en-US" sz="2000" dirty="0"/>
              <a:t>know that if they need to feel  safe, secure and  protected they have learned  to expect nurturing and closeness from them. </a:t>
            </a:r>
            <a:endParaRPr lang="en-US" sz="2000" dirty="0" smtClean="0"/>
          </a:p>
          <a:p>
            <a:pPr marL="0" indent="0">
              <a:buNone/>
            </a:pPr>
            <a:r>
              <a:rPr lang="en-US" sz="2000" b="1" dirty="0" smtClean="0"/>
              <a:t>What is the benefit of secure attachment?</a:t>
            </a:r>
          </a:p>
          <a:p>
            <a:pPr marL="0" indent="0">
              <a:buNone/>
            </a:pPr>
            <a:r>
              <a:rPr lang="en-US" sz="2000" b="1" dirty="0"/>
              <a:t>2. Insecure </a:t>
            </a:r>
            <a:r>
              <a:rPr lang="en-US" sz="2000" b="1" dirty="0" smtClean="0"/>
              <a:t>Attachment</a:t>
            </a:r>
          </a:p>
          <a:p>
            <a:pPr marL="0" indent="0">
              <a:buNone/>
            </a:pPr>
            <a:r>
              <a:rPr lang="en-US" sz="2000" dirty="0"/>
              <a:t>When children are insecurely attached they are not confident that their parent/caregivers will comfort them in times of distress. They feel that they are not worthy of love and attention know that they are not important to their </a:t>
            </a:r>
            <a:r>
              <a:rPr lang="en-US" sz="2000" dirty="0" smtClean="0"/>
              <a:t>parent/caregivers</a:t>
            </a:r>
          </a:p>
          <a:p>
            <a:pPr marL="0" indent="0">
              <a:buNone/>
            </a:pPr>
            <a:r>
              <a:rPr lang="en-US" sz="2000" b="1" dirty="0" smtClean="0"/>
              <a:t>What behaviors children’s unfold to their parents /caregivers when they are insecurely attached?</a:t>
            </a:r>
          </a:p>
        </p:txBody>
      </p:sp>
    </p:spTree>
    <p:extLst>
      <p:ext uri="{BB962C8B-B14F-4D97-AF65-F5344CB8AC3E}">
        <p14:creationId xmlns:p14="http://schemas.microsoft.com/office/powerpoint/2010/main" xmlns="" val="118197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Interaction to Support Attachment</a:t>
            </a:r>
            <a:r>
              <a:rPr lang="en-US" sz="3200" dirty="0" smtClean="0"/>
              <a:t>.</a:t>
            </a:r>
            <a:br>
              <a:rPr lang="en-US" sz="3200" dirty="0" smtClean="0"/>
            </a:br>
            <a:r>
              <a:rPr lang="en-US" sz="2800" dirty="0" smtClean="0"/>
              <a:t>How do parents can promote secure attachment?</a:t>
            </a:r>
            <a:endParaRPr lang="en-US" sz="3200" dirty="0"/>
          </a:p>
        </p:txBody>
      </p:sp>
      <p:sp>
        <p:nvSpPr>
          <p:cNvPr id="3" name="Content Placeholder 2"/>
          <p:cNvSpPr>
            <a:spLocks noGrp="1"/>
          </p:cNvSpPr>
          <p:nvPr>
            <p:ph idx="1"/>
          </p:nvPr>
        </p:nvSpPr>
        <p:spPr>
          <a:xfrm>
            <a:off x="457200" y="1600200"/>
            <a:ext cx="8229600" cy="5257800"/>
          </a:xfrm>
        </p:spPr>
        <p:txBody>
          <a:bodyPr>
            <a:normAutofit/>
          </a:bodyPr>
          <a:lstStyle/>
          <a:p>
            <a:pPr marL="0" indent="0">
              <a:buNone/>
            </a:pPr>
            <a:r>
              <a:rPr lang="en-US" sz="2000" dirty="0"/>
              <a:t>Parents/ caregivers need to understand the importance of forming a positive relationship with their infants from birth. </a:t>
            </a:r>
            <a:r>
              <a:rPr lang="en-US" sz="2000" dirty="0" smtClean="0"/>
              <a:t>Children’s </a:t>
            </a:r>
            <a:r>
              <a:rPr lang="en-US" sz="2000" dirty="0"/>
              <a:t>needed to be responded to in consistent, sensitive and nurturing </a:t>
            </a:r>
            <a:r>
              <a:rPr lang="en-US" sz="2000" dirty="0" smtClean="0"/>
              <a:t>manner</a:t>
            </a:r>
          </a:p>
          <a:p>
            <a:r>
              <a:rPr lang="en-US" sz="2000" dirty="0"/>
              <a:t>Providing a voice for </a:t>
            </a:r>
            <a:r>
              <a:rPr lang="en-US" sz="2000" dirty="0" smtClean="0"/>
              <a:t>children </a:t>
            </a:r>
            <a:r>
              <a:rPr lang="en-US" sz="2000" dirty="0"/>
              <a:t>can help parents/ caregivers understand how </a:t>
            </a:r>
            <a:r>
              <a:rPr lang="en-US" sz="2000" dirty="0" smtClean="0"/>
              <a:t>the child </a:t>
            </a:r>
            <a:r>
              <a:rPr lang="en-US" sz="2000" dirty="0"/>
              <a:t>might be feeling and thinking. </a:t>
            </a:r>
            <a:endParaRPr lang="en-US" sz="2000" dirty="0" smtClean="0"/>
          </a:p>
          <a:p>
            <a:r>
              <a:rPr lang="en-US" sz="2000" dirty="0"/>
              <a:t>Encourage parents/ caregivers to observe their infants and take interest in what they are </a:t>
            </a:r>
            <a:r>
              <a:rPr lang="en-US" sz="2000" dirty="0" smtClean="0"/>
              <a:t>doing</a:t>
            </a:r>
          </a:p>
          <a:p>
            <a:r>
              <a:rPr lang="en-US" sz="2000" dirty="0"/>
              <a:t>Help parents/ caregivers to recognize and read their infants, cues infants can’t use words to communicate their needs but they communicate in many other ways. Cues might include, crying fussing, kicking, smiling, looking, turning head/ or body away. Closing their mouth tightly, etc</a:t>
            </a:r>
            <a:r>
              <a:rPr lang="en-US" sz="2000" dirty="0" smtClean="0"/>
              <a:t>.</a:t>
            </a:r>
          </a:p>
          <a:p>
            <a:r>
              <a:rPr lang="en-US" sz="2000" dirty="0"/>
              <a:t>Encourage parents/ caregivers to play with the infants; Playing together is an excellent way for children to enjoy time with their </a:t>
            </a:r>
            <a:r>
              <a:rPr lang="en-US" sz="2000" dirty="0" smtClean="0"/>
              <a:t>parents</a:t>
            </a:r>
          </a:p>
          <a:p>
            <a:r>
              <a:rPr lang="en-US" sz="2000" dirty="0"/>
              <a:t>Encourage parents/ caregivers to tell the children that they are leaving and that they will </a:t>
            </a:r>
            <a:r>
              <a:rPr lang="en-US" sz="2000" dirty="0" smtClean="0"/>
              <a:t>return</a:t>
            </a:r>
          </a:p>
          <a:p>
            <a:endParaRPr lang="en-US" sz="2000" dirty="0"/>
          </a:p>
        </p:txBody>
      </p:sp>
    </p:spTree>
    <p:extLst>
      <p:ext uri="{BB962C8B-B14F-4D97-AF65-F5344CB8AC3E}">
        <p14:creationId xmlns:p14="http://schemas.microsoft.com/office/powerpoint/2010/main" xmlns="" val="1967406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1" nodeType="clickEffect">
                                  <p:stCondLst>
                                    <p:cond delay="0"/>
                                  </p:stCondLst>
                                  <p:childTnLst>
                                    <p:set>
                                      <p:cBhvr>
                                        <p:cTn id="60" dur="1" fill="hold">
                                          <p:stCondLst>
                                            <p:cond delay="0"/>
                                          </p:stCondLst>
                                        </p:cTn>
                                        <p:tgtEl>
                                          <p:spTgt spid="3">
                                            <p:txEl>
                                              <p:pRg st="0" end="0"/>
                                            </p:txEl>
                                          </p:spTgt>
                                        </p:tgtEl>
                                        <p:attrNameLst>
                                          <p:attrName>style.visibility</p:attrName>
                                        </p:attrNameLst>
                                      </p:cBhvr>
                                      <p:to>
                                        <p:strVal val="visible"/>
                                      </p:to>
                                    </p:set>
                                    <p:anim calcmode="lin" valueType="num">
                                      <p:cBhvr>
                                        <p:cTn id="6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1" nodeType="clickEffect">
                                  <p:stCondLst>
                                    <p:cond delay="0"/>
                                  </p:stCondLst>
                                  <p:childTnLst>
                                    <p:set>
                                      <p:cBhvr>
                                        <p:cTn id="68" dur="1" fill="hold">
                                          <p:stCondLst>
                                            <p:cond delay="0"/>
                                          </p:stCondLst>
                                        </p:cTn>
                                        <p:tgtEl>
                                          <p:spTgt spid="3">
                                            <p:txEl>
                                              <p:pRg st="1" end="1"/>
                                            </p:txEl>
                                          </p:spTgt>
                                        </p:tgtEl>
                                        <p:attrNameLst>
                                          <p:attrName>style.visibility</p:attrName>
                                        </p:attrNameLst>
                                      </p:cBhvr>
                                      <p:to>
                                        <p:strVal val="visible"/>
                                      </p:to>
                                    </p:set>
                                    <p:anim calcmode="lin" valueType="num">
                                      <p:cBhvr>
                                        <p:cTn id="6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1" end="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 calcmode="lin" valueType="num">
                                      <p:cBhvr>
                                        <p:cTn id="7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2" end="2"/>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31" presetClass="entr" presetSubtype="0" fill="hold" grpId="1" nodeType="clickEffect">
                                  <p:stCondLst>
                                    <p:cond delay="0"/>
                                  </p:stCondLst>
                                  <p:childTnLst>
                                    <p:set>
                                      <p:cBhvr>
                                        <p:cTn id="84" dur="1" fill="hold">
                                          <p:stCondLst>
                                            <p:cond delay="0"/>
                                          </p:stCondLst>
                                        </p:cTn>
                                        <p:tgtEl>
                                          <p:spTgt spid="3">
                                            <p:txEl>
                                              <p:pRg st="3" end="3"/>
                                            </p:txEl>
                                          </p:spTgt>
                                        </p:tgtEl>
                                        <p:attrNameLst>
                                          <p:attrName>style.visibility</p:attrName>
                                        </p:attrNameLst>
                                      </p:cBhvr>
                                      <p:to>
                                        <p:strVal val="visible"/>
                                      </p:to>
                                    </p:set>
                                    <p:anim calcmode="lin" valueType="num">
                                      <p:cBhvr>
                                        <p:cTn id="8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8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88" dur="1000"/>
                                        <p:tgtEl>
                                          <p:spTgt spid="3">
                                            <p:txEl>
                                              <p:pRg st="3" end="3"/>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1" presetClass="entr" presetSubtype="0" fill="hold" grpId="1" nodeType="clickEffect">
                                  <p:stCondLst>
                                    <p:cond delay="0"/>
                                  </p:stCondLst>
                                  <p:childTnLst>
                                    <p:set>
                                      <p:cBhvr>
                                        <p:cTn id="92" dur="1" fill="hold">
                                          <p:stCondLst>
                                            <p:cond delay="0"/>
                                          </p:stCondLst>
                                        </p:cTn>
                                        <p:tgtEl>
                                          <p:spTgt spid="3">
                                            <p:txEl>
                                              <p:pRg st="4" end="4"/>
                                            </p:txEl>
                                          </p:spTgt>
                                        </p:tgtEl>
                                        <p:attrNameLst>
                                          <p:attrName>style.visibility</p:attrName>
                                        </p:attrNameLst>
                                      </p:cBhvr>
                                      <p:to>
                                        <p:strVal val="visible"/>
                                      </p:to>
                                    </p:set>
                                    <p:anim calcmode="lin" valueType="num">
                                      <p:cBhvr>
                                        <p:cTn id="9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9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96" dur="1000"/>
                                        <p:tgtEl>
                                          <p:spTgt spid="3">
                                            <p:txEl>
                                              <p:pRg st="4" end="4"/>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31" presetClass="entr" presetSubtype="0" fill="hold" grpId="1" nodeType="clickEffect">
                                  <p:stCondLst>
                                    <p:cond delay="0"/>
                                  </p:stCondLst>
                                  <p:childTnLst>
                                    <p:set>
                                      <p:cBhvr>
                                        <p:cTn id="100" dur="1" fill="hold">
                                          <p:stCondLst>
                                            <p:cond delay="0"/>
                                          </p:stCondLst>
                                        </p:cTn>
                                        <p:tgtEl>
                                          <p:spTgt spid="3">
                                            <p:txEl>
                                              <p:pRg st="5" end="5"/>
                                            </p:txEl>
                                          </p:spTgt>
                                        </p:tgtEl>
                                        <p:attrNameLst>
                                          <p:attrName>style.visibility</p:attrName>
                                        </p:attrNameLst>
                                      </p:cBhvr>
                                      <p:to>
                                        <p:strVal val="visible"/>
                                      </p:to>
                                    </p:set>
                                    <p:anim calcmode="lin" valueType="num">
                                      <p:cBhvr>
                                        <p:cTn id="10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0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0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04"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1"/>
            <a:ext cx="7772400" cy="1066800"/>
          </a:xfrm>
        </p:spPr>
        <p:txBody>
          <a:bodyPr/>
          <a:lstStyle/>
          <a:p>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Learning Through Play</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0" y="1066800"/>
            <a:ext cx="8839200" cy="5486400"/>
          </a:xfrm>
        </p:spPr>
        <p:txBody>
          <a:bodyPr>
            <a:normAutofit fontScale="92500" lnSpcReduction="20000"/>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Module 1</a:t>
            </a:r>
          </a:p>
          <a:p>
            <a:r>
              <a:rPr lang="en-US" dirty="0" smtClean="0">
                <a:solidFill>
                  <a:schemeClr val="tx1"/>
                </a:solidFill>
              </a:rPr>
              <a:t>Brain Development in Young Children</a:t>
            </a:r>
          </a:p>
          <a:p>
            <a:pPr algn="l"/>
            <a:r>
              <a:rPr lang="en-US" sz="2600" dirty="0">
                <a:solidFill>
                  <a:schemeClr val="tx1"/>
                </a:solidFill>
              </a:rPr>
              <a:t>Activity</a:t>
            </a:r>
            <a:r>
              <a:rPr lang="en-US" dirty="0">
                <a:solidFill>
                  <a:schemeClr val="tx1"/>
                </a:solidFill>
              </a:rPr>
              <a:t>  </a:t>
            </a:r>
          </a:p>
          <a:p>
            <a:pPr algn="l"/>
            <a:r>
              <a:rPr lang="en-US" sz="2200" dirty="0">
                <a:solidFill>
                  <a:schemeClr val="tx1"/>
                </a:solidFill>
              </a:rPr>
              <a:t>The dot connection exercise</a:t>
            </a:r>
            <a:r>
              <a:rPr lang="en-US" sz="3000" dirty="0">
                <a:solidFill>
                  <a:schemeClr val="tx1"/>
                </a:solidFill>
              </a:rPr>
              <a:t> </a:t>
            </a:r>
            <a:endParaRPr lang="en-US" sz="3000" dirty="0" smtClean="0">
              <a:solidFill>
                <a:schemeClr val="tx1"/>
              </a:solidFill>
            </a:endParaRPr>
          </a:p>
          <a:p>
            <a:pPr algn="l"/>
            <a:r>
              <a:rPr lang="en-US" dirty="0" smtClean="0">
                <a:solidFill>
                  <a:srgbClr val="002060"/>
                </a:solidFill>
              </a:rPr>
              <a:t>Why we learn about brain development?</a:t>
            </a:r>
          </a:p>
          <a:p>
            <a:pPr marL="285750" indent="-285750" algn="l">
              <a:buFont typeface="Wingdings" pitchFamily="2" charset="2"/>
              <a:buChar char="v"/>
            </a:pPr>
            <a:r>
              <a:rPr lang="en-US" sz="2000" dirty="0" smtClean="0">
                <a:solidFill>
                  <a:srgbClr val="002060"/>
                </a:solidFill>
                <a:latin typeface="Times New Roman" pitchFamily="18" charset="0"/>
                <a:cs typeface="Times New Roman" pitchFamily="18" charset="0"/>
              </a:rPr>
              <a:t>New knowledge has changed our understanding of brain development. </a:t>
            </a:r>
          </a:p>
          <a:p>
            <a:pPr marL="285750" indent="-285750" algn="l">
              <a:buFont typeface="Wingdings" pitchFamily="2" charset="2"/>
              <a:buChar char="v"/>
            </a:pPr>
            <a:r>
              <a:rPr lang="en-US" sz="2000" dirty="0" smtClean="0">
                <a:solidFill>
                  <a:srgbClr val="002060"/>
                </a:solidFill>
                <a:latin typeface="Times New Roman" pitchFamily="18" charset="0"/>
                <a:cs typeface="Times New Roman" pitchFamily="18" charset="0"/>
              </a:rPr>
              <a:t>Research has confirmed that brain development in the early years of, particularly the early years sets the base of competence and coping skills for later stages  of life.  Meaning the  </a:t>
            </a:r>
            <a:r>
              <a:rPr lang="en-US" sz="2000" b="1" dirty="0" smtClean="0">
                <a:solidFill>
                  <a:srgbClr val="002060"/>
                </a:solidFill>
                <a:latin typeface="Times New Roman" pitchFamily="18" charset="0"/>
                <a:cs typeface="Times New Roman" pitchFamily="18" charset="0"/>
              </a:rPr>
              <a:t>first three </a:t>
            </a:r>
            <a:r>
              <a:rPr lang="en-US" sz="2000" dirty="0" smtClean="0">
                <a:solidFill>
                  <a:srgbClr val="002060"/>
                </a:solidFill>
                <a:latin typeface="Times New Roman" pitchFamily="18" charset="0"/>
                <a:cs typeface="Times New Roman" pitchFamily="18" charset="0"/>
              </a:rPr>
              <a:t>years are critical in human development. </a:t>
            </a:r>
          </a:p>
          <a:p>
            <a:pPr marL="285750" indent="-285750" algn="l">
              <a:buFont typeface="Wingdings" pitchFamily="2" charset="2"/>
              <a:buChar char="v"/>
            </a:pPr>
            <a:r>
              <a:rPr lang="en-US" sz="2000" dirty="0" smtClean="0">
                <a:solidFill>
                  <a:srgbClr val="002060"/>
                </a:solidFill>
                <a:latin typeface="Times New Roman" pitchFamily="18" charset="0"/>
                <a:cs typeface="Times New Roman" pitchFamily="18" charset="0"/>
              </a:rPr>
              <a:t>As to research findings most of the brains pathways supporting communication, cognition, social development  and emotional well being grow rapidly in the first three years of life</a:t>
            </a:r>
            <a:r>
              <a:rPr lang="en-US" sz="2000" dirty="0" smtClean="0">
                <a:solidFill>
                  <a:srgbClr val="002060"/>
                </a:solidFill>
              </a:rPr>
              <a:t>.</a:t>
            </a:r>
          </a:p>
          <a:p>
            <a:pPr marL="285750" indent="-285750" algn="l">
              <a:buFont typeface="Wingdings" pitchFamily="2" charset="2"/>
              <a:buChar char="v"/>
            </a:pPr>
            <a:r>
              <a:rPr lang="en-US" sz="2000" dirty="0" smtClean="0">
                <a:solidFill>
                  <a:srgbClr val="002060"/>
                </a:solidFill>
                <a:latin typeface="Times New Roman" pitchFamily="18" charset="0"/>
                <a:cs typeface="Times New Roman" pitchFamily="18" charset="0"/>
              </a:rPr>
              <a:t>Making teachers aware of this information will assist them to understand the importance of the role they can play in teaching children</a:t>
            </a:r>
          </a:p>
          <a:p>
            <a:pPr marL="285750" indent="-285750" algn="l">
              <a:buFont typeface="Wingdings" pitchFamily="2" charset="2"/>
              <a:buChar char="v"/>
            </a:pPr>
            <a:r>
              <a:rPr lang="en-US" sz="2000" dirty="0" smtClean="0">
                <a:solidFill>
                  <a:srgbClr val="002060"/>
                </a:solidFill>
                <a:latin typeface="Times New Roman" pitchFamily="18" charset="0"/>
                <a:cs typeface="Times New Roman" pitchFamily="18" charset="0"/>
              </a:rPr>
              <a:t>Helps to understand that it is vital to stimulating all aspects of the child’s development.</a:t>
            </a:r>
            <a:endParaRPr lang="en-US" sz="1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32248784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chemeClr val="accent2"/>
                                      </p:to>
                                    </p:animClr>
                                    <p:animClr clrSpc="rgb" dir="cw">
                                      <p:cBhvr>
                                        <p:cTn id="7" dur="500" fill="hold"/>
                                        <p:tgtEl>
                                          <p:spTgt spid="3">
                                            <p:txEl>
                                              <p:pRg st="0" end="0"/>
                                            </p:txEl>
                                          </p:spTgt>
                                        </p:tgtEl>
                                        <p:attrNameLst>
                                          <p:attrName>fillcolor</p:attrName>
                                        </p:attrNameLst>
                                      </p:cBhvr>
                                      <p:to>
                                        <a:schemeClr val="accent2"/>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par>
                                <p:cTn id="34" presetID="31" presetClass="entr" presetSubtype="0" fill="hold" nodeType="with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4" end="4"/>
                                            </p:txEl>
                                          </p:spTgt>
                                        </p:tgtEl>
                                      </p:cBhvr>
                                    </p:animEffect>
                                  </p:childTnLst>
                                </p:cTn>
                              </p:par>
                              <p:par>
                                <p:cTn id="40" presetID="31" presetClass="entr" presetSubtype="0" fill="hold"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4"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5" dur="1000"/>
                                        <p:tgtEl>
                                          <p:spTgt spid="3">
                                            <p:txEl>
                                              <p:pRg st="5" end="5"/>
                                            </p:txEl>
                                          </p:spTgt>
                                        </p:tgtEl>
                                      </p:cBhvr>
                                    </p:animEffect>
                                  </p:childTnLst>
                                </p:cTn>
                              </p:par>
                              <p:par>
                                <p:cTn id="46" presetID="31" presetClass="entr" presetSubtype="0" fill="hold" nodeType="with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9"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0"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1" dur="1000"/>
                                        <p:tgtEl>
                                          <p:spTgt spid="3">
                                            <p:txEl>
                                              <p:pRg st="6" end="6"/>
                                            </p:txEl>
                                          </p:spTgt>
                                        </p:tgtEl>
                                      </p:cBhvr>
                                    </p:animEffect>
                                  </p:childTnLst>
                                </p:cTn>
                              </p:par>
                              <p:par>
                                <p:cTn id="52" presetID="31" presetClass="entr" presetSubtype="0" fill="hold"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5"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6"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7" dur="1000"/>
                                        <p:tgtEl>
                                          <p:spTgt spid="3">
                                            <p:txEl>
                                              <p:pRg st="7" end="7"/>
                                            </p:txEl>
                                          </p:spTgt>
                                        </p:tgtEl>
                                      </p:cBhvr>
                                    </p:animEffect>
                                  </p:childTnLst>
                                </p:cTn>
                              </p:par>
                              <p:par>
                                <p:cTn id="58" presetID="31" presetClass="entr" presetSubtype="0" fill="hold" nodeType="with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p:cTn id="60"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8" end="8"/>
                                            </p:txEl>
                                          </p:spTgt>
                                        </p:tgtEl>
                                      </p:cBhvr>
                                    </p:animEffect>
                                  </p:childTnLst>
                                </p:cTn>
                              </p:par>
                              <p:par>
                                <p:cTn id="64" presetID="31" presetClass="entr" presetSubtype="0" fill="hold" nodeType="with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p:cTn id="66"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7"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68"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9" dur="1000"/>
                                        <p:tgtEl>
                                          <p:spTgt spid="3">
                                            <p:txEl>
                                              <p:pRg st="9" end="9"/>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3">
                                            <p:txEl>
                                              <p:pRg st="0" end="0"/>
                                            </p:txEl>
                                          </p:spTgt>
                                        </p:tgtEl>
                                        <p:attrNameLst>
                                          <p:attrName>style.visibility</p:attrName>
                                        </p:attrNameLst>
                                      </p:cBhvr>
                                      <p:to>
                                        <p:strVal val="visible"/>
                                      </p:to>
                                    </p:set>
                                    <p:anim calcmode="lin" valueType="num">
                                      <p:cBhvr>
                                        <p:cTn id="7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7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7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77" dur="1000"/>
                                        <p:tgtEl>
                                          <p:spTgt spid="3">
                                            <p:txEl>
                                              <p:pRg st="0" end="0"/>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31" presetClass="entr" presetSubtype="0" fill="hold" grpId="0" nodeType="clickEffect">
                                  <p:stCondLst>
                                    <p:cond delay="0"/>
                                  </p:stCondLst>
                                  <p:childTnLst>
                                    <p:set>
                                      <p:cBhvr>
                                        <p:cTn id="81" dur="1" fill="hold">
                                          <p:stCondLst>
                                            <p:cond delay="0"/>
                                          </p:stCondLst>
                                        </p:cTn>
                                        <p:tgtEl>
                                          <p:spTgt spid="3">
                                            <p:txEl>
                                              <p:pRg st="1" end="1"/>
                                            </p:txEl>
                                          </p:spTgt>
                                        </p:tgtEl>
                                        <p:attrNameLst>
                                          <p:attrName>style.visibility</p:attrName>
                                        </p:attrNameLst>
                                      </p:cBhvr>
                                      <p:to>
                                        <p:strVal val="visible"/>
                                      </p:to>
                                    </p:set>
                                    <p:anim calcmode="lin" valueType="num">
                                      <p:cBhvr>
                                        <p:cTn id="8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8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85" dur="1000"/>
                                        <p:tgtEl>
                                          <p:spTgt spid="3">
                                            <p:txEl>
                                              <p:pRg st="1" end="1"/>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31" presetClass="entr" presetSubtype="0" fill="hold" grpId="0" nodeType="clickEffect">
                                  <p:stCondLst>
                                    <p:cond delay="0"/>
                                  </p:stCondLst>
                                  <p:childTnLst>
                                    <p:set>
                                      <p:cBhvr>
                                        <p:cTn id="89" dur="1" fill="hold">
                                          <p:stCondLst>
                                            <p:cond delay="0"/>
                                          </p:stCondLst>
                                        </p:cTn>
                                        <p:tgtEl>
                                          <p:spTgt spid="3">
                                            <p:txEl>
                                              <p:pRg st="2" end="2"/>
                                            </p:txEl>
                                          </p:spTgt>
                                        </p:tgtEl>
                                        <p:attrNameLst>
                                          <p:attrName>style.visibility</p:attrName>
                                        </p:attrNameLst>
                                      </p:cBhvr>
                                      <p:to>
                                        <p:strVal val="visible"/>
                                      </p:to>
                                    </p:set>
                                    <p:anim calcmode="lin" valueType="num">
                                      <p:cBhvr>
                                        <p:cTn id="9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9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93" dur="1000"/>
                                        <p:tgtEl>
                                          <p:spTgt spid="3">
                                            <p:txEl>
                                              <p:pRg st="2" end="2"/>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31" presetClass="entr" presetSubtype="0" fill="hold" grpId="0" nodeType="clickEffect">
                                  <p:stCondLst>
                                    <p:cond delay="0"/>
                                  </p:stCondLst>
                                  <p:childTnLst>
                                    <p:set>
                                      <p:cBhvr>
                                        <p:cTn id="97" dur="1" fill="hold">
                                          <p:stCondLst>
                                            <p:cond delay="0"/>
                                          </p:stCondLst>
                                        </p:cTn>
                                        <p:tgtEl>
                                          <p:spTgt spid="3">
                                            <p:txEl>
                                              <p:pRg st="3" end="3"/>
                                            </p:txEl>
                                          </p:spTgt>
                                        </p:tgtEl>
                                        <p:attrNameLst>
                                          <p:attrName>style.visibility</p:attrName>
                                        </p:attrNameLst>
                                      </p:cBhvr>
                                      <p:to>
                                        <p:strVal val="visible"/>
                                      </p:to>
                                    </p:set>
                                    <p:anim calcmode="lin" valueType="num">
                                      <p:cBhvr>
                                        <p:cTn id="9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9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0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1" dur="1000"/>
                                        <p:tgtEl>
                                          <p:spTgt spid="3">
                                            <p:txEl>
                                              <p:pRg st="3" end="3"/>
                                            </p:txEl>
                                          </p:spTgt>
                                        </p:tgtEl>
                                      </p:cBhvr>
                                    </p:animEffect>
                                  </p:childTnLst>
                                </p:cTn>
                              </p:par>
                            </p:childTnLst>
                          </p:cTn>
                        </p:par>
                      </p:childTnLst>
                    </p:cTn>
                  </p:par>
                  <p:par>
                    <p:cTn id="102" fill="hold">
                      <p:stCondLst>
                        <p:cond delay="indefinite"/>
                      </p:stCondLst>
                      <p:childTnLst>
                        <p:par>
                          <p:cTn id="103" fill="hold">
                            <p:stCondLst>
                              <p:cond delay="0"/>
                            </p:stCondLst>
                            <p:childTnLst>
                              <p:par>
                                <p:cTn id="104" presetID="31" presetClass="entr" presetSubtype="0" fill="hold" grpId="0" nodeType="clickEffect">
                                  <p:stCondLst>
                                    <p:cond delay="0"/>
                                  </p:stCondLst>
                                  <p:childTnLst>
                                    <p:set>
                                      <p:cBhvr>
                                        <p:cTn id="105" dur="1" fill="hold">
                                          <p:stCondLst>
                                            <p:cond delay="0"/>
                                          </p:stCondLst>
                                        </p:cTn>
                                        <p:tgtEl>
                                          <p:spTgt spid="3">
                                            <p:txEl>
                                              <p:pRg st="4" end="4"/>
                                            </p:txEl>
                                          </p:spTgt>
                                        </p:tgtEl>
                                        <p:attrNameLst>
                                          <p:attrName>style.visibility</p:attrName>
                                        </p:attrNameLst>
                                      </p:cBhvr>
                                      <p:to>
                                        <p:strVal val="visible"/>
                                      </p:to>
                                    </p:set>
                                    <p:anim calcmode="lin" valueType="num">
                                      <p:cBhvr>
                                        <p:cTn id="10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0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0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9" dur="1000"/>
                                        <p:tgtEl>
                                          <p:spTgt spid="3">
                                            <p:txEl>
                                              <p:pRg st="4" end="4"/>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31" presetClass="entr" presetSubtype="0" fill="hold" grpId="0" nodeType="clickEffect">
                                  <p:stCondLst>
                                    <p:cond delay="0"/>
                                  </p:stCondLst>
                                  <p:childTnLst>
                                    <p:set>
                                      <p:cBhvr>
                                        <p:cTn id="113" dur="1" fill="hold">
                                          <p:stCondLst>
                                            <p:cond delay="0"/>
                                          </p:stCondLst>
                                        </p:cTn>
                                        <p:tgtEl>
                                          <p:spTgt spid="3">
                                            <p:txEl>
                                              <p:pRg st="5" end="5"/>
                                            </p:txEl>
                                          </p:spTgt>
                                        </p:tgtEl>
                                        <p:attrNameLst>
                                          <p:attrName>style.visibility</p:attrName>
                                        </p:attrNameLst>
                                      </p:cBhvr>
                                      <p:to>
                                        <p:strVal val="visible"/>
                                      </p:to>
                                    </p:set>
                                    <p:anim calcmode="lin" valueType="num">
                                      <p:cBhvr>
                                        <p:cTn id="11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1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1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17" dur="1000"/>
                                        <p:tgtEl>
                                          <p:spTgt spid="3">
                                            <p:txEl>
                                              <p:pRg st="5" end="5"/>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31" presetClass="entr" presetSubtype="0" fill="hold" grpId="0" nodeType="clickEffect">
                                  <p:stCondLst>
                                    <p:cond delay="0"/>
                                  </p:stCondLst>
                                  <p:childTnLst>
                                    <p:set>
                                      <p:cBhvr>
                                        <p:cTn id="121" dur="1" fill="hold">
                                          <p:stCondLst>
                                            <p:cond delay="0"/>
                                          </p:stCondLst>
                                        </p:cTn>
                                        <p:tgtEl>
                                          <p:spTgt spid="3">
                                            <p:txEl>
                                              <p:pRg st="6" end="6"/>
                                            </p:txEl>
                                          </p:spTgt>
                                        </p:tgtEl>
                                        <p:attrNameLst>
                                          <p:attrName>style.visibility</p:attrName>
                                        </p:attrNameLst>
                                      </p:cBhvr>
                                      <p:to>
                                        <p:strVal val="visible"/>
                                      </p:to>
                                    </p:set>
                                    <p:anim calcmode="lin" valueType="num">
                                      <p:cBhvr>
                                        <p:cTn id="12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12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12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125" dur="1000"/>
                                        <p:tgtEl>
                                          <p:spTgt spid="3">
                                            <p:txEl>
                                              <p:pRg st="6" end="6"/>
                                            </p:txEl>
                                          </p:spTgt>
                                        </p:tgtEl>
                                      </p:cBhvr>
                                    </p:animEffect>
                                  </p:childTnLst>
                                </p:cTn>
                              </p:par>
                            </p:childTnLst>
                          </p:cTn>
                        </p:par>
                      </p:childTnLst>
                    </p:cTn>
                  </p:par>
                  <p:par>
                    <p:cTn id="126" fill="hold">
                      <p:stCondLst>
                        <p:cond delay="indefinite"/>
                      </p:stCondLst>
                      <p:childTnLst>
                        <p:par>
                          <p:cTn id="127" fill="hold">
                            <p:stCondLst>
                              <p:cond delay="0"/>
                            </p:stCondLst>
                            <p:childTnLst>
                              <p:par>
                                <p:cTn id="128" presetID="31" presetClass="entr" presetSubtype="0" fill="hold" grpId="0" nodeType="clickEffect">
                                  <p:stCondLst>
                                    <p:cond delay="0"/>
                                  </p:stCondLst>
                                  <p:childTnLst>
                                    <p:set>
                                      <p:cBhvr>
                                        <p:cTn id="129" dur="1" fill="hold">
                                          <p:stCondLst>
                                            <p:cond delay="0"/>
                                          </p:stCondLst>
                                        </p:cTn>
                                        <p:tgtEl>
                                          <p:spTgt spid="3">
                                            <p:txEl>
                                              <p:pRg st="7" end="7"/>
                                            </p:txEl>
                                          </p:spTgt>
                                        </p:tgtEl>
                                        <p:attrNameLst>
                                          <p:attrName>style.visibility</p:attrName>
                                        </p:attrNameLst>
                                      </p:cBhvr>
                                      <p:to>
                                        <p:strVal val="visible"/>
                                      </p:to>
                                    </p:set>
                                    <p:anim calcmode="lin" valueType="num">
                                      <p:cBhvr>
                                        <p:cTn id="130"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31"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32"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33" dur="1000"/>
                                        <p:tgtEl>
                                          <p:spTgt spid="3">
                                            <p:txEl>
                                              <p:pRg st="7" end="7"/>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31" presetClass="entr" presetSubtype="0" fill="hold" grpId="0" nodeType="clickEffect">
                                  <p:stCondLst>
                                    <p:cond delay="0"/>
                                  </p:stCondLst>
                                  <p:childTnLst>
                                    <p:set>
                                      <p:cBhvr>
                                        <p:cTn id="137" dur="1" fill="hold">
                                          <p:stCondLst>
                                            <p:cond delay="0"/>
                                          </p:stCondLst>
                                        </p:cTn>
                                        <p:tgtEl>
                                          <p:spTgt spid="3">
                                            <p:txEl>
                                              <p:pRg st="8" end="8"/>
                                            </p:txEl>
                                          </p:spTgt>
                                        </p:tgtEl>
                                        <p:attrNameLst>
                                          <p:attrName>style.visibility</p:attrName>
                                        </p:attrNameLst>
                                      </p:cBhvr>
                                      <p:to>
                                        <p:strVal val="visible"/>
                                      </p:to>
                                    </p:set>
                                    <p:anim calcmode="lin" valueType="num">
                                      <p:cBhvr>
                                        <p:cTn id="138"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139"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140"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141" dur="1000"/>
                                        <p:tgtEl>
                                          <p:spTgt spid="3">
                                            <p:txEl>
                                              <p:pRg st="8" end="8"/>
                                            </p:txEl>
                                          </p:spTgt>
                                        </p:tgtEl>
                                      </p:cBhvr>
                                    </p:animEffect>
                                  </p:childTnLst>
                                </p:cTn>
                              </p:par>
                            </p:childTnLst>
                          </p:cTn>
                        </p:par>
                      </p:childTnLst>
                    </p:cTn>
                  </p:par>
                  <p:par>
                    <p:cTn id="142" fill="hold">
                      <p:stCondLst>
                        <p:cond delay="indefinite"/>
                      </p:stCondLst>
                      <p:childTnLst>
                        <p:par>
                          <p:cTn id="143" fill="hold">
                            <p:stCondLst>
                              <p:cond delay="0"/>
                            </p:stCondLst>
                            <p:childTnLst>
                              <p:par>
                                <p:cTn id="144" presetID="31" presetClass="entr" presetSubtype="0" fill="hold" grpId="0" nodeType="clickEffect">
                                  <p:stCondLst>
                                    <p:cond delay="0"/>
                                  </p:stCondLst>
                                  <p:childTnLst>
                                    <p:set>
                                      <p:cBhvr>
                                        <p:cTn id="145" dur="1" fill="hold">
                                          <p:stCondLst>
                                            <p:cond delay="0"/>
                                          </p:stCondLst>
                                        </p:cTn>
                                        <p:tgtEl>
                                          <p:spTgt spid="3">
                                            <p:txEl>
                                              <p:pRg st="9" end="9"/>
                                            </p:txEl>
                                          </p:spTgt>
                                        </p:tgtEl>
                                        <p:attrNameLst>
                                          <p:attrName>style.visibility</p:attrName>
                                        </p:attrNameLst>
                                      </p:cBhvr>
                                      <p:to>
                                        <p:strVal val="visible"/>
                                      </p:to>
                                    </p:set>
                                    <p:anim calcmode="lin" valueType="num">
                                      <p:cBhvr>
                                        <p:cTn id="146"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147"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148"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149"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dirty="0" smtClean="0"/>
              <a:t>The Importance of teachers Role in children's brain </a:t>
            </a:r>
            <a:r>
              <a:rPr lang="en-US" dirty="0" err="1" smtClean="0"/>
              <a:t>dev’t</a:t>
            </a:r>
            <a:endParaRPr lang="en-US" dirty="0"/>
          </a:p>
        </p:txBody>
      </p:sp>
      <p:sp>
        <p:nvSpPr>
          <p:cNvPr id="3" name="Content Placeholder 2"/>
          <p:cNvSpPr>
            <a:spLocks noGrp="1"/>
          </p:cNvSpPr>
          <p:nvPr>
            <p:ph idx="1"/>
          </p:nvPr>
        </p:nvSpPr>
        <p:spPr>
          <a:xfrm>
            <a:off x="457200" y="1143001"/>
            <a:ext cx="8229600" cy="5715000"/>
          </a:xfrm>
        </p:spPr>
        <p:txBody>
          <a:bodyPr>
            <a:normAutofit fontScale="62500" lnSpcReduction="20000"/>
          </a:bodyPr>
          <a:lstStyle/>
          <a:p>
            <a:pPr marL="0" indent="0">
              <a:buNone/>
            </a:pPr>
            <a:r>
              <a:rPr lang="en-US" dirty="0" smtClean="0"/>
              <a:t>What practices of teaching can promote brain </a:t>
            </a:r>
            <a:r>
              <a:rPr lang="en-US" dirty="0" err="1" smtClean="0"/>
              <a:t>dev’t</a:t>
            </a:r>
            <a:r>
              <a:rPr lang="en-US" dirty="0" smtClean="0"/>
              <a:t>?</a:t>
            </a:r>
          </a:p>
          <a:p>
            <a:pPr marL="0" indent="0">
              <a:buNone/>
            </a:pPr>
            <a:r>
              <a:rPr lang="en-US" dirty="0" smtClean="0"/>
              <a:t>How can teachers/child caregivers foster healthy physical, social/emotional and mental development?</a:t>
            </a:r>
          </a:p>
          <a:p>
            <a:r>
              <a:rPr lang="en-US" dirty="0" smtClean="0"/>
              <a:t>Teachers have the most important influence on a child’s development in the preschools</a:t>
            </a:r>
          </a:p>
          <a:p>
            <a:r>
              <a:rPr lang="en-US" dirty="0" smtClean="0"/>
              <a:t>What is fascinating about the new understanding of brain development is what  it tells us about  how good nurturing, good nutrition and good health in early life create the foundation for brain development and what this foundation means for later stages of life</a:t>
            </a:r>
          </a:p>
          <a:p>
            <a:r>
              <a:rPr lang="en-US" dirty="0" smtClean="0"/>
              <a:t>Children  require secure relationships, stimulating social interaction and opportunities to safely explore their expanding world</a:t>
            </a:r>
          </a:p>
          <a:p>
            <a:r>
              <a:rPr lang="en-US" dirty="0" smtClean="0"/>
              <a:t>From birth, infants grow and develop in their capacity to show feelings, to communicate both verbally and through their gestures and facial expressions, to think and to relate socially</a:t>
            </a:r>
          </a:p>
          <a:p>
            <a:r>
              <a:rPr lang="en-US" dirty="0"/>
              <a:t>The </a:t>
            </a:r>
            <a:r>
              <a:rPr lang="en-US" dirty="0" smtClean="0"/>
              <a:t>role of teachers  </a:t>
            </a:r>
            <a:r>
              <a:rPr lang="en-US" dirty="0"/>
              <a:t>is to provide the guidance, discipline, and safe conditions required for children to explore and build their competencies. </a:t>
            </a:r>
            <a:endParaRPr lang="en-US" dirty="0" smtClean="0"/>
          </a:p>
          <a:p>
            <a:r>
              <a:rPr lang="en-US" dirty="0" smtClean="0"/>
              <a:t>The teachers </a:t>
            </a:r>
            <a:r>
              <a:rPr lang="en-US" dirty="0"/>
              <a:t>task is to provide </a:t>
            </a:r>
            <a:r>
              <a:rPr lang="en-US" dirty="0" smtClean="0"/>
              <a:t>an </a:t>
            </a:r>
            <a:r>
              <a:rPr lang="en-US" dirty="0"/>
              <a:t>environment that allows experimentation and limits without chocking off opportunities</a:t>
            </a:r>
            <a:endParaRPr lang="en-US" dirty="0" smtClean="0"/>
          </a:p>
          <a:p>
            <a:endParaRPr lang="en-US" dirty="0"/>
          </a:p>
        </p:txBody>
      </p:sp>
    </p:spTree>
    <p:extLst>
      <p:ext uri="{BB962C8B-B14F-4D97-AF65-F5344CB8AC3E}">
        <p14:creationId xmlns:p14="http://schemas.microsoft.com/office/powerpoint/2010/main" xmlns="" val="189312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Facilitating brain </a:t>
            </a:r>
            <a:r>
              <a:rPr lang="en-US" dirty="0" err="1" smtClean="0"/>
              <a:t>dev’t</a:t>
            </a:r>
            <a:r>
              <a:rPr lang="en-US" dirty="0" smtClean="0"/>
              <a:t> in children/making brain connections</a:t>
            </a:r>
            <a:endParaRPr lang="en-US" dirty="0"/>
          </a:p>
        </p:txBody>
      </p:sp>
      <p:sp>
        <p:nvSpPr>
          <p:cNvPr id="3" name="Content Placeholder 2"/>
          <p:cNvSpPr>
            <a:spLocks noGrp="1"/>
          </p:cNvSpPr>
          <p:nvPr>
            <p:ph idx="1"/>
          </p:nvPr>
        </p:nvSpPr>
        <p:spPr>
          <a:xfrm>
            <a:off x="457200" y="1600200"/>
            <a:ext cx="8534400" cy="5029200"/>
          </a:xfrm>
        </p:spPr>
        <p:txBody>
          <a:bodyPr>
            <a:normAutofit fontScale="92500" lnSpcReduction="20000"/>
          </a:bodyPr>
          <a:lstStyle/>
          <a:p>
            <a:pPr marL="0" indent="0">
              <a:buNone/>
            </a:pPr>
            <a:r>
              <a:rPr lang="en-US" sz="2400" dirty="0" smtClean="0"/>
              <a:t>The </a:t>
            </a:r>
            <a:r>
              <a:rPr lang="en-US" sz="2400" dirty="0"/>
              <a:t>equality of parental interaction with their children in the first years has an important effect on the connections that develop in the child’s </a:t>
            </a:r>
            <a:r>
              <a:rPr lang="en-US" sz="2400" dirty="0" smtClean="0"/>
              <a:t>brain</a:t>
            </a:r>
          </a:p>
          <a:p>
            <a:pPr>
              <a:buFont typeface="Wingdings" pitchFamily="2" charset="2"/>
              <a:buChar char="§"/>
            </a:pPr>
            <a:r>
              <a:rPr lang="en-US" sz="2400" dirty="0"/>
              <a:t>How parent’s touch and talk to a baby, what baby sees and smells, all help to make </a:t>
            </a:r>
            <a:r>
              <a:rPr lang="en-US" sz="2400" dirty="0" smtClean="0"/>
              <a:t>connections. Teachers can play similar roles as they are second parents of the child</a:t>
            </a:r>
          </a:p>
          <a:p>
            <a:pPr marL="0" indent="0">
              <a:buNone/>
            </a:pPr>
            <a:r>
              <a:rPr lang="en-US" sz="2400" dirty="0"/>
              <a:t>S</a:t>
            </a:r>
            <a:r>
              <a:rPr lang="en-US" sz="2400" dirty="0" smtClean="0"/>
              <a:t>ome requirements of brain development </a:t>
            </a:r>
          </a:p>
          <a:p>
            <a:pPr>
              <a:buFont typeface="Wingdings" pitchFamily="2" charset="2"/>
              <a:buChar char="§"/>
            </a:pPr>
            <a:r>
              <a:rPr lang="en-US" sz="2400" dirty="0"/>
              <a:t>Providing an </a:t>
            </a:r>
            <a:r>
              <a:rPr lang="en-US" sz="2400" dirty="0" smtClean="0"/>
              <a:t>Environment </a:t>
            </a:r>
            <a:r>
              <a:rPr lang="en-US" sz="2400" dirty="0"/>
              <a:t>for Healthy </a:t>
            </a:r>
            <a:r>
              <a:rPr lang="en-US" sz="2400" dirty="0" smtClean="0"/>
              <a:t>Development</a:t>
            </a:r>
          </a:p>
          <a:p>
            <a:pPr>
              <a:buFont typeface="Wingdings" pitchFamily="2" charset="2"/>
              <a:buChar char="§"/>
            </a:pPr>
            <a:r>
              <a:rPr lang="en-US" sz="2400" dirty="0" smtClean="0"/>
              <a:t>Touch</a:t>
            </a:r>
          </a:p>
          <a:p>
            <a:pPr>
              <a:buFont typeface="Wingdings" pitchFamily="2" charset="2"/>
              <a:buChar char="§"/>
            </a:pPr>
            <a:r>
              <a:rPr lang="en-US" sz="2400" dirty="0"/>
              <a:t>Relationships: Children need the bond that forms between themselves and loving caring adults</a:t>
            </a:r>
            <a:endParaRPr lang="en-US" sz="2400" dirty="0" smtClean="0"/>
          </a:p>
          <a:p>
            <a:pPr>
              <a:buFont typeface="Wingdings" pitchFamily="2" charset="2"/>
              <a:buChar char="§"/>
            </a:pPr>
            <a:r>
              <a:rPr lang="en-US" sz="2400" dirty="0" smtClean="0"/>
              <a:t>Self </a:t>
            </a:r>
            <a:r>
              <a:rPr lang="en-US" sz="2400" dirty="0"/>
              <a:t>– Esteem</a:t>
            </a:r>
            <a:r>
              <a:rPr lang="en-US" sz="2400" dirty="0" smtClean="0"/>
              <a:t>: Children </a:t>
            </a:r>
            <a:r>
              <a:rPr lang="en-US" sz="2400" dirty="0"/>
              <a:t>need to feel and to believe that their </a:t>
            </a:r>
            <a:r>
              <a:rPr lang="en-US" sz="2400" dirty="0" smtClean="0"/>
              <a:t>teachers </a:t>
            </a:r>
            <a:r>
              <a:rPr lang="en-US" sz="2400" dirty="0"/>
              <a:t>think they are special </a:t>
            </a:r>
            <a:endParaRPr lang="en-US" sz="2400" dirty="0" smtClean="0"/>
          </a:p>
          <a:p>
            <a:pPr>
              <a:buFont typeface="Wingdings" pitchFamily="2" charset="2"/>
              <a:buChar char="§"/>
            </a:pPr>
            <a:r>
              <a:rPr lang="en-US" sz="2400" dirty="0" smtClean="0"/>
              <a:t>Communication</a:t>
            </a:r>
          </a:p>
          <a:p>
            <a:pPr>
              <a:buFont typeface="Wingdings" pitchFamily="2" charset="2"/>
              <a:buChar char="§"/>
            </a:pPr>
            <a:r>
              <a:rPr lang="en-US" sz="2400" dirty="0"/>
              <a:t>Play: One of the best ways to communicate with children is through play. Play is an important need of children and is, in fact, their work</a:t>
            </a:r>
          </a:p>
        </p:txBody>
      </p:sp>
    </p:spTree>
    <p:extLst>
      <p:ext uri="{BB962C8B-B14F-4D97-AF65-F5344CB8AC3E}">
        <p14:creationId xmlns:p14="http://schemas.microsoft.com/office/powerpoint/2010/main" xmlns="" val="4156877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 calcmode="lin" valueType="num">
                                      <p:cBhvr>
                                        <p:cTn id="6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6" dur="1000"/>
                                        <p:tgtEl>
                                          <p:spTgt spid="3">
                                            <p:txEl>
                                              <p:pRg st="7" end="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31" presetClass="entr" presetSubtype="0" fill="hold" grpId="0" nodeType="clickEffect">
                                  <p:stCondLst>
                                    <p:cond delay="0"/>
                                  </p:stCondLst>
                                  <p:childTnLst>
                                    <p:set>
                                      <p:cBhvr>
                                        <p:cTn id="70" dur="1" fill="hold">
                                          <p:stCondLst>
                                            <p:cond delay="0"/>
                                          </p:stCondLst>
                                        </p:cTn>
                                        <p:tgtEl>
                                          <p:spTgt spid="3">
                                            <p:txEl>
                                              <p:pRg st="8" end="8"/>
                                            </p:txEl>
                                          </p:spTgt>
                                        </p:tgtEl>
                                        <p:attrNameLst>
                                          <p:attrName>style.visibility</p:attrName>
                                        </p:attrNameLst>
                                      </p:cBhvr>
                                      <p:to>
                                        <p:strVal val="visible"/>
                                      </p:to>
                                    </p:set>
                                    <p:anim calcmode="lin" valueType="num">
                                      <p:cBhvr>
                                        <p:cTn id="7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7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spcBef>
                <a:spcPct val="20000"/>
              </a:spcBef>
            </a:pPr>
            <a:r>
              <a:rPr lang="en-US"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n-ea"/>
                <a:cs typeface="+mn-cs"/>
              </a:rPr>
              <a:t>Module 2</a:t>
            </a:r>
            <a:br>
              <a:rPr lang="en-US"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n-ea"/>
                <a:cs typeface="+mn-cs"/>
              </a:rPr>
            </a:br>
            <a:r>
              <a:rPr lang="en-US" sz="3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a typeface="+mn-ea"/>
                <a:cs typeface="+mn-cs"/>
              </a:rPr>
              <a:t>Child Development – Learning Through Play Calendars</a:t>
            </a:r>
          </a:p>
        </p:txBody>
      </p:sp>
      <p:sp>
        <p:nvSpPr>
          <p:cNvPr id="3" name="Content Placeholder 2"/>
          <p:cNvSpPr>
            <a:spLocks noGrp="1"/>
          </p:cNvSpPr>
          <p:nvPr>
            <p:ph idx="1"/>
          </p:nvPr>
        </p:nvSpPr>
        <p:spPr>
          <a:xfrm>
            <a:off x="457200" y="1600200"/>
            <a:ext cx="8229600" cy="5410200"/>
          </a:xfrm>
        </p:spPr>
        <p:txBody>
          <a:bodyPr>
            <a:normAutofit fontScale="92500" lnSpcReduction="10000"/>
          </a:bodyPr>
          <a:lstStyle/>
          <a:p>
            <a:pPr marL="0" indent="0" algn="ctr">
              <a:buNone/>
            </a:pPr>
            <a:r>
              <a:rPr lang="en-US" dirty="0" smtClean="0"/>
              <a:t>Areas </a:t>
            </a:r>
            <a:r>
              <a:rPr lang="en-US" dirty="0"/>
              <a:t>of </a:t>
            </a:r>
            <a:r>
              <a:rPr lang="en-US" dirty="0" smtClean="0"/>
              <a:t>Child </a:t>
            </a:r>
            <a:r>
              <a:rPr lang="en-US" dirty="0"/>
              <a:t>development in the </a:t>
            </a:r>
            <a:r>
              <a:rPr lang="en-US" dirty="0" smtClean="0"/>
              <a:t>Calendar</a:t>
            </a:r>
          </a:p>
          <a:p>
            <a:pPr marL="0" indent="0">
              <a:buNone/>
            </a:pPr>
            <a:r>
              <a:rPr lang="en-US" sz="2400" dirty="0" smtClean="0"/>
              <a:t>What is </a:t>
            </a:r>
            <a:r>
              <a:rPr lang="en-US" sz="2400" dirty="0" err="1" smtClean="0"/>
              <a:t>dev’t</a:t>
            </a:r>
            <a:r>
              <a:rPr lang="en-US" sz="2400" dirty="0" smtClean="0"/>
              <a:t> to you? What is that develops in children?</a:t>
            </a:r>
          </a:p>
          <a:p>
            <a:pPr marL="0" indent="0">
              <a:buNone/>
            </a:pPr>
            <a:r>
              <a:rPr lang="en-US" sz="2400" dirty="0" smtClean="0"/>
              <a:t>In learning through play calendar so that all teachers understand what to do to promote the child's holistic development we have five areas of development</a:t>
            </a:r>
          </a:p>
          <a:p>
            <a:pPr>
              <a:buFont typeface="Wingdings" pitchFamily="2" charset="2"/>
              <a:buChar char="v"/>
            </a:pPr>
            <a:r>
              <a:rPr lang="en-US" sz="2400" dirty="0"/>
              <a:t>Sense of Self: </a:t>
            </a:r>
            <a:r>
              <a:rPr lang="en-US" sz="1900" dirty="0"/>
              <a:t>The first step in developing a sense of self involves the realization that you are separate and distinct from other people. During the first year of life, infants engage in auto cosmic play, which involves the exploration of their own bodies</a:t>
            </a:r>
            <a:r>
              <a:rPr lang="en-US" sz="2400" dirty="0"/>
              <a:t>.  </a:t>
            </a:r>
            <a:endParaRPr lang="en-US" sz="2400" dirty="0" smtClean="0"/>
          </a:p>
          <a:p>
            <a:pPr>
              <a:buFont typeface="Wingdings" pitchFamily="2" charset="2"/>
              <a:buChar char="v"/>
            </a:pPr>
            <a:r>
              <a:rPr lang="en-US" sz="2400" dirty="0" smtClean="0"/>
              <a:t>Physical</a:t>
            </a:r>
          </a:p>
          <a:p>
            <a:pPr>
              <a:buFont typeface="Wingdings" pitchFamily="2" charset="2"/>
              <a:buChar char="v"/>
            </a:pPr>
            <a:r>
              <a:rPr lang="en-US" sz="2400" dirty="0" smtClean="0"/>
              <a:t>Relationships</a:t>
            </a:r>
          </a:p>
          <a:p>
            <a:pPr>
              <a:buFont typeface="Wingdings" pitchFamily="2" charset="2"/>
              <a:buChar char="v"/>
            </a:pPr>
            <a:r>
              <a:rPr lang="en-US" sz="2400" dirty="0" smtClean="0"/>
              <a:t>Understanding</a:t>
            </a:r>
          </a:p>
          <a:p>
            <a:pPr>
              <a:buFont typeface="Wingdings" pitchFamily="2" charset="2"/>
              <a:buChar char="v"/>
            </a:pPr>
            <a:r>
              <a:rPr lang="en-US" sz="2400" dirty="0" smtClean="0"/>
              <a:t>Communication</a:t>
            </a:r>
          </a:p>
          <a:p>
            <a:pPr>
              <a:buFont typeface="Wingdings" pitchFamily="2" charset="2"/>
              <a:buChar char="v"/>
            </a:pPr>
            <a:endParaRPr lang="en-US" sz="2400" dirty="0"/>
          </a:p>
          <a:p>
            <a:pPr marL="0" indent="0">
              <a:buNone/>
            </a:pPr>
            <a:r>
              <a:rPr lang="en-US" sz="2400" dirty="0" smtClean="0"/>
              <a:t>What relationship do this five areas development have?</a:t>
            </a:r>
            <a:endParaRPr lang="en-US" sz="2400" dirty="0"/>
          </a:p>
        </p:txBody>
      </p:sp>
    </p:spTree>
    <p:extLst>
      <p:ext uri="{BB962C8B-B14F-4D97-AF65-F5344CB8AC3E}">
        <p14:creationId xmlns:p14="http://schemas.microsoft.com/office/powerpoint/2010/main" xmlns="" val="1144161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grpId="0" nodeType="click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5" end="5"/>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3">
                                            <p:txEl>
                                              <p:pRg st="6" end="6"/>
                                            </p:txEl>
                                          </p:spTgt>
                                        </p:tgtEl>
                                        <p:attrNameLst>
                                          <p:attrName>style.visibility</p:attrName>
                                        </p:attrNameLst>
                                      </p:cBhvr>
                                      <p:to>
                                        <p:strVal val="visible"/>
                                      </p:to>
                                    </p:set>
                                    <p:anim calcmode="lin" valueType="num">
                                      <p:cBhvr>
                                        <p:cTn id="6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6" end="6"/>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1" presetClass="entr" presetSubtype="0" fill="hold" grpId="0" nodeType="clickEffect">
                                  <p:stCondLst>
                                    <p:cond delay="0"/>
                                  </p:stCondLst>
                                  <p:childTnLst>
                                    <p:set>
                                      <p:cBhvr>
                                        <p:cTn id="68" dur="1" fill="hold">
                                          <p:stCondLst>
                                            <p:cond delay="0"/>
                                          </p:stCondLst>
                                        </p:cTn>
                                        <p:tgtEl>
                                          <p:spTgt spid="3">
                                            <p:txEl>
                                              <p:pRg st="7" end="7"/>
                                            </p:txEl>
                                          </p:spTgt>
                                        </p:tgtEl>
                                        <p:attrNameLst>
                                          <p:attrName>style.visibility</p:attrName>
                                        </p:attrNameLst>
                                      </p:cBhvr>
                                      <p:to>
                                        <p:strVal val="visible"/>
                                      </p:to>
                                    </p:set>
                                    <p:anim calcmode="lin" valueType="num">
                                      <p:cBhvr>
                                        <p:cTn id="6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2" dur="1000"/>
                                        <p:tgtEl>
                                          <p:spTgt spid="3">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 calcmode="lin" valueType="num">
                                      <p:cBhvr>
                                        <p:cTn id="7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7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7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8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relationship b/n the five areas of development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69537997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Straight Arrow Connector 8"/>
          <p:cNvCxnSpPr/>
          <p:nvPr/>
        </p:nvCxnSpPr>
        <p:spPr>
          <a:xfrm>
            <a:off x="2895600" y="3657600"/>
            <a:ext cx="609600" cy="3048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1" name="Straight Arrow Connector 10"/>
          <p:cNvCxnSpPr/>
          <p:nvPr/>
        </p:nvCxnSpPr>
        <p:spPr>
          <a:xfrm>
            <a:off x="4495800" y="2514600"/>
            <a:ext cx="152400" cy="9144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13" name="Straight Arrow Connector 12"/>
          <p:cNvCxnSpPr/>
          <p:nvPr/>
        </p:nvCxnSpPr>
        <p:spPr>
          <a:xfrm flipH="1">
            <a:off x="5562600" y="3810000"/>
            <a:ext cx="838200" cy="1524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3" name="Straight Arrow Connector 22"/>
          <p:cNvCxnSpPr/>
          <p:nvPr/>
        </p:nvCxnSpPr>
        <p:spPr>
          <a:xfrm flipH="1" flipV="1">
            <a:off x="5380703" y="5078361"/>
            <a:ext cx="647700" cy="3810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cxnSp>
        <p:nvCxnSpPr>
          <p:cNvPr id="25" name="Straight Arrow Connector 24"/>
          <p:cNvCxnSpPr/>
          <p:nvPr/>
        </p:nvCxnSpPr>
        <p:spPr>
          <a:xfrm flipV="1">
            <a:off x="3237271" y="5037803"/>
            <a:ext cx="762000" cy="38100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xmlns="" val="2852382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knowledge of child development is important to teachers?</a:t>
            </a:r>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q"/>
            </a:pPr>
            <a:r>
              <a:rPr lang="en-US" sz="2400" dirty="0"/>
              <a:t>All children develop in a unique manner but there are common stages that all </a:t>
            </a:r>
            <a:r>
              <a:rPr lang="en-US" sz="2400" dirty="0" smtClean="0"/>
              <a:t>children </a:t>
            </a:r>
            <a:r>
              <a:rPr lang="en-US" sz="2400" dirty="0"/>
              <a:t>pass through in the same </a:t>
            </a:r>
            <a:r>
              <a:rPr lang="en-US" sz="2400" dirty="0" smtClean="0"/>
              <a:t>order.</a:t>
            </a:r>
          </a:p>
          <a:p>
            <a:pPr>
              <a:buFont typeface="Wingdings" pitchFamily="2" charset="2"/>
              <a:buChar char="q"/>
            </a:pPr>
            <a:r>
              <a:rPr lang="en-US" sz="2400" dirty="0"/>
              <a:t>Many </a:t>
            </a:r>
            <a:r>
              <a:rPr lang="en-US" sz="2400" dirty="0" smtClean="0"/>
              <a:t>preschool teachers </a:t>
            </a:r>
            <a:r>
              <a:rPr lang="en-US" sz="2400" dirty="0"/>
              <a:t>have a sense of how children develop but may not be aware of the specifics of </a:t>
            </a:r>
            <a:r>
              <a:rPr lang="en-US" sz="2400" dirty="0" smtClean="0"/>
              <a:t>development</a:t>
            </a:r>
          </a:p>
          <a:p>
            <a:pPr>
              <a:buFont typeface="Wingdings" pitchFamily="2" charset="2"/>
              <a:buChar char="q"/>
            </a:pPr>
            <a:r>
              <a:rPr lang="en-US" sz="2400" dirty="0"/>
              <a:t>It is important for </a:t>
            </a:r>
            <a:r>
              <a:rPr lang="en-US" sz="2400" dirty="0" smtClean="0"/>
              <a:t>teachers </a:t>
            </a:r>
            <a:r>
              <a:rPr lang="en-US" sz="2400" dirty="0"/>
              <a:t>to become aware of the specifics of child development for three </a:t>
            </a:r>
            <a:r>
              <a:rPr lang="en-US" sz="2400" dirty="0" smtClean="0"/>
              <a:t>reasons</a:t>
            </a:r>
          </a:p>
          <a:p>
            <a:pPr marL="457200" indent="-457200">
              <a:buFont typeface="+mj-lt"/>
              <a:buAutoNum type="arabicPeriod"/>
            </a:pPr>
            <a:r>
              <a:rPr lang="en-US" sz="2400" dirty="0" smtClean="0"/>
              <a:t>Teachers might expect more than the capabilities of the child</a:t>
            </a:r>
          </a:p>
          <a:p>
            <a:pPr marL="457200" indent="-457200">
              <a:buFont typeface="+mj-lt"/>
              <a:buAutoNum type="arabicPeriod"/>
            </a:pPr>
            <a:r>
              <a:rPr lang="en-US" sz="2400" dirty="0" smtClean="0"/>
              <a:t>Teachers </a:t>
            </a:r>
            <a:r>
              <a:rPr lang="en-US" sz="2400" dirty="0"/>
              <a:t>can assist </a:t>
            </a:r>
            <a:r>
              <a:rPr lang="en-US" sz="2400" dirty="0" smtClean="0"/>
              <a:t>the </a:t>
            </a:r>
            <a:r>
              <a:rPr lang="en-US" sz="2400" dirty="0"/>
              <a:t>child to meet developmental </a:t>
            </a:r>
            <a:r>
              <a:rPr lang="en-US" sz="2400" dirty="0" smtClean="0"/>
              <a:t>goals appropriately/ Scaffoldings </a:t>
            </a:r>
          </a:p>
          <a:p>
            <a:pPr marL="457200" indent="-457200">
              <a:buFont typeface="+mj-lt"/>
              <a:buAutoNum type="arabicPeriod"/>
            </a:pPr>
            <a:r>
              <a:rPr lang="en-US" sz="2400" dirty="0" smtClean="0"/>
              <a:t> If teachers </a:t>
            </a:r>
            <a:r>
              <a:rPr lang="en-US" sz="2400" dirty="0"/>
              <a:t>are aware of how and when children typically develop certain skills they will be able to evaluate how well </a:t>
            </a:r>
            <a:r>
              <a:rPr lang="en-US" sz="2400" dirty="0" smtClean="0"/>
              <a:t>the </a:t>
            </a:r>
            <a:r>
              <a:rPr lang="en-US" sz="2400" dirty="0"/>
              <a:t>child is </a:t>
            </a:r>
            <a:r>
              <a:rPr lang="en-US" sz="2400" dirty="0" smtClean="0"/>
              <a:t>developing</a:t>
            </a:r>
          </a:p>
          <a:p>
            <a:pPr marL="457200" indent="-457200">
              <a:buFont typeface="+mj-lt"/>
              <a:buAutoNum type="arabicPeriod"/>
            </a:pPr>
            <a:endParaRPr lang="en-US" sz="2400" dirty="0"/>
          </a:p>
        </p:txBody>
      </p:sp>
    </p:spTree>
    <p:extLst>
      <p:ext uri="{BB962C8B-B14F-4D97-AF65-F5344CB8AC3E}">
        <p14:creationId xmlns:p14="http://schemas.microsoft.com/office/powerpoint/2010/main" xmlns="" val="270839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Module </a:t>
            </a: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3</a:t>
            </a:r>
            <a: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r>
            <a:br>
              <a:rPr lang="en-US" sz="29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br>
            <a:r>
              <a:rPr lang="en-US" sz="29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Role of Teachers in motivating parents and caregivers</a:t>
            </a:r>
            <a:endParaRPr lang="en-US" dirty="0"/>
          </a:p>
        </p:txBody>
      </p:sp>
      <p:sp>
        <p:nvSpPr>
          <p:cNvPr id="3" name="Content Placeholder 2"/>
          <p:cNvSpPr>
            <a:spLocks noGrp="1"/>
          </p:cNvSpPr>
          <p:nvPr>
            <p:ph idx="1"/>
          </p:nvPr>
        </p:nvSpPr>
        <p:spPr>
          <a:xfrm>
            <a:off x="76200" y="1143000"/>
            <a:ext cx="9067800" cy="5715000"/>
          </a:xfrm>
        </p:spPr>
        <p:txBody>
          <a:bodyPr>
            <a:normAutofit/>
          </a:bodyPr>
          <a:lstStyle/>
          <a:p>
            <a:pPr marL="0" indent="0">
              <a:buNone/>
            </a:pPr>
            <a:r>
              <a:rPr lang="en-US" dirty="0"/>
              <a:t>Why is Motivation of Parents and Caregivers </a:t>
            </a:r>
            <a:r>
              <a:rPr lang="en-US" dirty="0" smtClean="0"/>
              <a:t>Important?</a:t>
            </a:r>
          </a:p>
          <a:p>
            <a:pPr algn="just">
              <a:buFont typeface="Wingdings" pitchFamily="2" charset="2"/>
              <a:buChar char="ü"/>
            </a:pPr>
            <a:r>
              <a:rPr lang="en-US" sz="2000" dirty="0" smtClean="0"/>
              <a:t>In LTP motivating parents and caregivers is a fundamental </a:t>
            </a:r>
            <a:r>
              <a:rPr lang="en-US" sz="2000" dirty="0"/>
              <a:t>training component. We might have a great resource packed with important information but how do we get parents excited about using this information </a:t>
            </a:r>
            <a:r>
              <a:rPr lang="en-US" sz="2000" dirty="0" smtClean="0"/>
              <a:t>with </a:t>
            </a:r>
            <a:r>
              <a:rPr lang="en-US" sz="2000" dirty="0"/>
              <a:t>their </a:t>
            </a:r>
            <a:r>
              <a:rPr lang="en-US" sz="2000" dirty="0" smtClean="0"/>
              <a:t>child</a:t>
            </a:r>
          </a:p>
          <a:p>
            <a:pPr algn="just">
              <a:buFont typeface="Wingdings" pitchFamily="2" charset="2"/>
              <a:buChar char="ü"/>
            </a:pPr>
            <a:r>
              <a:rPr lang="en-US" sz="2000" dirty="0"/>
              <a:t>We need to discover the most significant motivating force for each parent/ caregiver in order to ensure that information is used to enhance the </a:t>
            </a:r>
            <a:r>
              <a:rPr lang="en-US" sz="2000" dirty="0" smtClean="0"/>
              <a:t>development </a:t>
            </a:r>
            <a:r>
              <a:rPr lang="en-US" sz="2000" dirty="0"/>
              <a:t>of their child</a:t>
            </a:r>
            <a:r>
              <a:rPr lang="en-US" sz="2000" dirty="0" smtClean="0"/>
              <a:t>.</a:t>
            </a:r>
          </a:p>
          <a:p>
            <a:pPr marL="457200" indent="-457200" algn="just">
              <a:buFont typeface="+mj-lt"/>
              <a:buAutoNum type="alphaUcPeriod"/>
            </a:pPr>
            <a:r>
              <a:rPr lang="en-US" sz="2000" b="1" dirty="0"/>
              <a:t>Unconditional love</a:t>
            </a:r>
            <a:r>
              <a:rPr lang="en-US" sz="2000" dirty="0" smtClean="0"/>
              <a:t>: The </a:t>
            </a:r>
            <a:r>
              <a:rPr lang="en-US" sz="2000" dirty="0"/>
              <a:t>Most important universal starting point for all parents is the overwhelming love they feel for their children. If you can assist parents to learn how they can help their children to achieve this goal it will motivate them to </a:t>
            </a:r>
            <a:r>
              <a:rPr lang="en-US" sz="2000" dirty="0" smtClean="0"/>
              <a:t>act</a:t>
            </a:r>
          </a:p>
          <a:p>
            <a:pPr marL="457200" indent="-457200" algn="just">
              <a:buFont typeface="+mj-lt"/>
              <a:buAutoNum type="alphaUcPeriod"/>
            </a:pPr>
            <a:r>
              <a:rPr lang="en-US" sz="2000" b="1" dirty="0"/>
              <a:t>Values and Traditions</a:t>
            </a:r>
            <a:r>
              <a:rPr lang="en-US" sz="2000" b="1" dirty="0" smtClean="0"/>
              <a:t>: </a:t>
            </a:r>
            <a:r>
              <a:rPr lang="en-US" sz="2000" dirty="0" smtClean="0"/>
              <a:t>Respect </a:t>
            </a:r>
            <a:r>
              <a:rPr lang="en-US" sz="2000" dirty="0"/>
              <a:t>for belief systems must always be maintained, so the ability to creatively adapt activities to reflect different beliefs is important</a:t>
            </a:r>
            <a:r>
              <a:rPr lang="en-US" sz="2000" dirty="0" smtClean="0"/>
              <a:t>. All the concepts and activities on </a:t>
            </a:r>
            <a:r>
              <a:rPr lang="en-US" sz="2000" dirty="0"/>
              <a:t>LTP calendar </a:t>
            </a:r>
            <a:r>
              <a:rPr lang="en-US" sz="2000" dirty="0" smtClean="0"/>
              <a:t>are </a:t>
            </a:r>
            <a:r>
              <a:rPr lang="en-US" sz="2000" dirty="0"/>
              <a:t>not new. They have been practiced in different ways for generations around the </a:t>
            </a:r>
            <a:r>
              <a:rPr lang="en-US" sz="2000" dirty="0" smtClean="0"/>
              <a:t>world.</a:t>
            </a:r>
          </a:p>
          <a:p>
            <a:pPr marL="0" indent="0" algn="just">
              <a:buNone/>
            </a:pPr>
            <a:endParaRPr lang="en-US" sz="2100" dirty="0"/>
          </a:p>
        </p:txBody>
      </p:sp>
    </p:spTree>
    <p:extLst>
      <p:ext uri="{BB962C8B-B14F-4D97-AF65-F5344CB8AC3E}">
        <p14:creationId xmlns:p14="http://schemas.microsoft.com/office/powerpoint/2010/main" xmlns="" val="298281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2"/>
                                        </p:tgtEl>
                                        <p:attrNameLst>
                                          <p:attrName>fillcolor</p:attrName>
                                        </p:attrNameLst>
                                      </p:cBhvr>
                                      <p:to>
                                        <a:schemeClr val="accent2"/>
                                      </p:to>
                                    </p:animClr>
                                    <p:set>
                                      <p:cBhvr>
                                        <p:cTn id="7" dur="2000" fill="hold"/>
                                        <p:tgtEl>
                                          <p:spTgt spid="2"/>
                                        </p:tgtEl>
                                        <p:attrNameLst>
                                          <p:attrName>fill.type</p:attrName>
                                        </p:attrNameLst>
                                      </p:cBhvr>
                                      <p:to>
                                        <p:strVal val="solid"/>
                                      </p:to>
                                    </p:set>
                                    <p:set>
                                      <p:cBhvr>
                                        <p:cTn id="8" dur="2000" fill="hold"/>
                                        <p:tgtEl>
                                          <p:spTgt spid="2"/>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p:cTn id="3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anim calcmode="lin" valueType="num">
                                      <p:cBhvr>
                                        <p:cTn id="4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620</TotalTime>
  <Words>3006</Words>
  <Application>Microsoft Office PowerPoint</Application>
  <PresentationFormat>On-screen Show (4:3)</PresentationFormat>
  <Paragraphs>217</Paragraphs>
  <Slides>23</Slides>
  <Notes>1</Notes>
  <HiddenSlides>0</HiddenSlides>
  <MMClips>0</MMClips>
  <ScaleCrop>false</ScaleCrop>
  <HeadingPairs>
    <vt:vector size="4" baseType="variant">
      <vt:variant>
        <vt:lpstr>Theme</vt:lpstr>
      </vt:variant>
      <vt:variant>
        <vt:i4>3</vt:i4>
      </vt:variant>
      <vt:variant>
        <vt:lpstr>Slide Titles</vt:lpstr>
      </vt:variant>
      <vt:variant>
        <vt:i4>23</vt:i4>
      </vt:variant>
    </vt:vector>
  </HeadingPairs>
  <TitlesOfParts>
    <vt:vector size="26" baseType="lpstr">
      <vt:lpstr>Office Theme</vt:lpstr>
      <vt:lpstr>2_Office Theme</vt:lpstr>
      <vt:lpstr>1_Office Theme</vt:lpstr>
      <vt:lpstr>Learning through play: basic concepts and its implication for preschool teachers By                                 RATSON                                                                         Bishoftu                                                   </vt:lpstr>
      <vt:lpstr>contents</vt:lpstr>
      <vt:lpstr>Learning Through Play</vt:lpstr>
      <vt:lpstr>The Importance of teachers Role in children's brain dev’t</vt:lpstr>
      <vt:lpstr> Facilitating brain dev’t in children/making brain connections</vt:lpstr>
      <vt:lpstr>Module 2 Child Development – Learning Through Play Calendars</vt:lpstr>
      <vt:lpstr>The relationship b/n the five areas of development</vt:lpstr>
      <vt:lpstr>Why is knowledge of child development is important to teachers?</vt:lpstr>
      <vt:lpstr>Module 3 Role of Teachers in motivating parents and caregivers</vt:lpstr>
      <vt:lpstr>Slide 10</vt:lpstr>
      <vt:lpstr>Module 4 Importance of Play</vt:lpstr>
      <vt:lpstr>The power of play</vt:lpstr>
      <vt:lpstr>Why is play important?</vt:lpstr>
      <vt:lpstr>Slide 14</vt:lpstr>
      <vt:lpstr>Important aspects of play</vt:lpstr>
      <vt:lpstr>Developmental stages of play</vt:lpstr>
      <vt:lpstr>Types of play</vt:lpstr>
      <vt:lpstr>Slide 18</vt:lpstr>
      <vt:lpstr>Role of teachers in play and some guiding principles </vt:lpstr>
      <vt:lpstr>Module 5 Introduction to attachment</vt:lpstr>
      <vt:lpstr>What do you understand from the picture below? What does An infant rhesus monkey demonstrates?  </vt:lpstr>
      <vt:lpstr>Types of attachment</vt:lpstr>
      <vt:lpstr>Interaction to Support Attachment. How do parents can promote secure attachment?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Through Play</dc:title>
  <dc:creator>Administrator</dc:creator>
  <cp:lastModifiedBy>DELL</cp:lastModifiedBy>
  <cp:revision>64</cp:revision>
  <dcterms:created xsi:type="dcterms:W3CDTF">2013-06-22T15:16:58Z</dcterms:created>
  <dcterms:modified xsi:type="dcterms:W3CDTF">2021-11-04T05:51:44Z</dcterms:modified>
</cp:coreProperties>
</file>